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31" r:id="rId2"/>
    <p:sldId id="353" r:id="rId3"/>
    <p:sldId id="354" r:id="rId4"/>
    <p:sldId id="355" r:id="rId5"/>
    <p:sldId id="333" r:id="rId6"/>
    <p:sldId id="332" r:id="rId7"/>
    <p:sldId id="306" r:id="rId8"/>
    <p:sldId id="312" r:id="rId9"/>
    <p:sldId id="316" r:id="rId10"/>
    <p:sldId id="317" r:id="rId11"/>
    <p:sldId id="324" r:id="rId12"/>
    <p:sldId id="263" r:id="rId13"/>
    <p:sldId id="336" r:id="rId14"/>
    <p:sldId id="302" r:id="rId15"/>
    <p:sldId id="326" r:id="rId16"/>
    <p:sldId id="305" r:id="rId17"/>
    <p:sldId id="341" r:id="rId18"/>
    <p:sldId id="303" r:id="rId19"/>
    <p:sldId id="327" r:id="rId20"/>
    <p:sldId id="334" r:id="rId21"/>
    <p:sldId id="259" r:id="rId22"/>
    <p:sldId id="329" r:id="rId23"/>
    <p:sldId id="260" r:id="rId24"/>
    <p:sldId id="269" r:id="rId25"/>
    <p:sldId id="268" r:id="rId26"/>
    <p:sldId id="267" r:id="rId27"/>
    <p:sldId id="330" r:id="rId28"/>
    <p:sldId id="342" r:id="rId29"/>
    <p:sldId id="343" r:id="rId30"/>
    <p:sldId id="345" r:id="rId31"/>
    <p:sldId id="346" r:id="rId32"/>
    <p:sldId id="348" r:id="rId33"/>
    <p:sldId id="349" r:id="rId34"/>
    <p:sldId id="350" r:id="rId35"/>
    <p:sldId id="351" r:id="rId3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4F77CB6-908A-40A5-9D16-5E4C31691F1D}">
          <p14:sldIdLst>
            <p14:sldId id="331"/>
            <p14:sldId id="353"/>
            <p14:sldId id="354"/>
            <p14:sldId id="355"/>
            <p14:sldId id="333"/>
            <p14:sldId id="332"/>
            <p14:sldId id="306"/>
            <p14:sldId id="312"/>
            <p14:sldId id="316"/>
            <p14:sldId id="317"/>
            <p14:sldId id="324"/>
            <p14:sldId id="263"/>
            <p14:sldId id="336"/>
            <p14:sldId id="302"/>
            <p14:sldId id="326"/>
            <p14:sldId id="305"/>
            <p14:sldId id="341"/>
            <p14:sldId id="303"/>
            <p14:sldId id="327"/>
            <p14:sldId id="334"/>
            <p14:sldId id="259"/>
            <p14:sldId id="329"/>
            <p14:sldId id="260"/>
            <p14:sldId id="269"/>
            <p14:sldId id="268"/>
            <p14:sldId id="267"/>
            <p14:sldId id="330"/>
            <p14:sldId id="342"/>
            <p14:sldId id="343"/>
            <p14:sldId id="345"/>
            <p14:sldId id="346"/>
            <p14:sldId id="348"/>
            <p14:sldId id="349"/>
            <p14:sldId id="350"/>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B148183-8389-4A06-AFF0-74C92A692723}" type="datetimeFigureOut">
              <a:rPr lang="en-US" smtClean="0"/>
              <a:t>2/15/2022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FB874AD-6EED-46F4-83A1-41B9BC4CC09A}" type="slidenum">
              <a:rPr lang="en-US" smtClean="0"/>
              <a:t>‹#›</a:t>
            </a:fld>
            <a:endParaRPr lang="en-US"/>
          </a:p>
        </p:txBody>
      </p:sp>
    </p:spTree>
    <p:extLst>
      <p:ext uri="{BB962C8B-B14F-4D97-AF65-F5344CB8AC3E}">
        <p14:creationId xmlns:p14="http://schemas.microsoft.com/office/powerpoint/2010/main" val="3042920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F7413939-83E2-4F94-8716-2B4361EBC60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85372" indent="-302066" algn="r" rtl="1">
              <a:defRPr>
                <a:solidFill>
                  <a:schemeClr val="tx1"/>
                </a:solidFill>
                <a:latin typeface="Arial" panose="020B0604020202020204" pitchFamily="34" charset="0"/>
                <a:cs typeface="Arial" panose="020B0604020202020204" pitchFamily="34" charset="0"/>
              </a:defRPr>
            </a:lvl2pPr>
            <a:lvl3pPr marL="1208265" indent="-241653" algn="r" rtl="1">
              <a:defRPr>
                <a:solidFill>
                  <a:schemeClr val="tx1"/>
                </a:solidFill>
                <a:latin typeface="Arial" panose="020B0604020202020204" pitchFamily="34" charset="0"/>
                <a:cs typeface="Arial" panose="020B0604020202020204" pitchFamily="34" charset="0"/>
              </a:defRPr>
            </a:lvl3pPr>
            <a:lvl4pPr marL="1691571" indent="-241653" algn="r" rtl="1">
              <a:defRPr>
                <a:solidFill>
                  <a:schemeClr val="tx1"/>
                </a:solidFill>
                <a:latin typeface="Arial" panose="020B0604020202020204" pitchFamily="34" charset="0"/>
                <a:cs typeface="Arial" panose="020B0604020202020204" pitchFamily="34" charset="0"/>
              </a:defRPr>
            </a:lvl4pPr>
            <a:lvl5pPr marL="2174878" indent="-241653" algn="r" rtl="1">
              <a:defRPr>
                <a:solidFill>
                  <a:schemeClr val="tx1"/>
                </a:solidFill>
                <a:latin typeface="Arial" panose="020B0604020202020204" pitchFamily="34" charset="0"/>
                <a:cs typeface="Arial" panose="020B0604020202020204" pitchFamily="34" charset="0"/>
              </a:defRPr>
            </a:lvl5pPr>
            <a:lvl6pPr marL="2658184"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41490"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24796"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08102"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A518E33-7D07-4326-890B-E27B170FE4DF}" type="slidenum">
              <a:rPr lang="ar-SA" altLang="en-US"/>
              <a:pPr/>
              <a:t>8</a:t>
            </a:fld>
            <a:endParaRPr lang="en-US" altLang="en-US"/>
          </a:p>
        </p:txBody>
      </p:sp>
      <p:sp>
        <p:nvSpPr>
          <p:cNvPr id="22531" name="Rectangle 2">
            <a:extLst>
              <a:ext uri="{FF2B5EF4-FFF2-40B4-BE49-F238E27FC236}">
                <a16:creationId xmlns:a16="http://schemas.microsoft.com/office/drawing/2014/main" id="{8F9E5285-8E4C-4AF7-B27C-756A0056D127}"/>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E769F2BC-0269-4CED-AFFD-AC2B8508FF3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3DD8EA7-3977-4135-AFB8-D64326DC8E4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85372" indent="-302066" algn="r" rtl="1">
              <a:defRPr>
                <a:solidFill>
                  <a:schemeClr val="tx1"/>
                </a:solidFill>
                <a:latin typeface="Arial" panose="020B0604020202020204" pitchFamily="34" charset="0"/>
                <a:cs typeface="Arial" panose="020B0604020202020204" pitchFamily="34" charset="0"/>
              </a:defRPr>
            </a:lvl2pPr>
            <a:lvl3pPr marL="1208265" indent="-241653" algn="r" rtl="1">
              <a:defRPr>
                <a:solidFill>
                  <a:schemeClr val="tx1"/>
                </a:solidFill>
                <a:latin typeface="Arial" panose="020B0604020202020204" pitchFamily="34" charset="0"/>
                <a:cs typeface="Arial" panose="020B0604020202020204" pitchFamily="34" charset="0"/>
              </a:defRPr>
            </a:lvl3pPr>
            <a:lvl4pPr marL="1691571" indent="-241653" algn="r" rtl="1">
              <a:defRPr>
                <a:solidFill>
                  <a:schemeClr val="tx1"/>
                </a:solidFill>
                <a:latin typeface="Arial" panose="020B0604020202020204" pitchFamily="34" charset="0"/>
                <a:cs typeface="Arial" panose="020B0604020202020204" pitchFamily="34" charset="0"/>
              </a:defRPr>
            </a:lvl4pPr>
            <a:lvl5pPr marL="2174878" indent="-241653" algn="r" rtl="1">
              <a:defRPr>
                <a:solidFill>
                  <a:schemeClr val="tx1"/>
                </a:solidFill>
                <a:latin typeface="Arial" panose="020B0604020202020204" pitchFamily="34" charset="0"/>
                <a:cs typeface="Arial" panose="020B0604020202020204" pitchFamily="34" charset="0"/>
              </a:defRPr>
            </a:lvl5pPr>
            <a:lvl6pPr marL="2658184"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41490"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24796"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08102"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8FED016-4826-47DF-9289-E166FA8F9200}" type="slidenum">
              <a:rPr lang="ar-SA" altLang="en-US"/>
              <a:pPr/>
              <a:t>9</a:t>
            </a:fld>
            <a:endParaRPr lang="en-US" altLang="en-US"/>
          </a:p>
        </p:txBody>
      </p:sp>
      <p:sp>
        <p:nvSpPr>
          <p:cNvPr id="28675" name="Rectangle 2">
            <a:extLst>
              <a:ext uri="{FF2B5EF4-FFF2-40B4-BE49-F238E27FC236}">
                <a16:creationId xmlns:a16="http://schemas.microsoft.com/office/drawing/2014/main" id="{D458D359-8213-4FED-9970-0180A65911F5}"/>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6A5A70D4-E4B2-46D8-84F8-3A6E5372634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407672AD-FE69-4066-9157-DEFBAABBA2C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85372" indent="-302066" algn="r" rtl="1">
              <a:defRPr>
                <a:solidFill>
                  <a:schemeClr val="tx1"/>
                </a:solidFill>
                <a:latin typeface="Arial" panose="020B0604020202020204" pitchFamily="34" charset="0"/>
                <a:cs typeface="Arial" panose="020B0604020202020204" pitchFamily="34" charset="0"/>
              </a:defRPr>
            </a:lvl2pPr>
            <a:lvl3pPr marL="1208265" indent="-241653" algn="r" rtl="1">
              <a:defRPr>
                <a:solidFill>
                  <a:schemeClr val="tx1"/>
                </a:solidFill>
                <a:latin typeface="Arial" panose="020B0604020202020204" pitchFamily="34" charset="0"/>
                <a:cs typeface="Arial" panose="020B0604020202020204" pitchFamily="34" charset="0"/>
              </a:defRPr>
            </a:lvl3pPr>
            <a:lvl4pPr marL="1691571" indent="-241653" algn="r" rtl="1">
              <a:defRPr>
                <a:solidFill>
                  <a:schemeClr val="tx1"/>
                </a:solidFill>
                <a:latin typeface="Arial" panose="020B0604020202020204" pitchFamily="34" charset="0"/>
                <a:cs typeface="Arial" panose="020B0604020202020204" pitchFamily="34" charset="0"/>
              </a:defRPr>
            </a:lvl4pPr>
            <a:lvl5pPr marL="2174878" indent="-241653" algn="r" rtl="1">
              <a:defRPr>
                <a:solidFill>
                  <a:schemeClr val="tx1"/>
                </a:solidFill>
                <a:latin typeface="Arial" panose="020B0604020202020204" pitchFamily="34" charset="0"/>
                <a:cs typeface="Arial" panose="020B0604020202020204" pitchFamily="34" charset="0"/>
              </a:defRPr>
            </a:lvl5pPr>
            <a:lvl6pPr marL="2658184"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41490"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24796"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08102"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8238327-53D7-47C2-AA5D-9BA9EB7EAE3F}" type="slidenum">
              <a:rPr lang="ar-SA" altLang="en-US"/>
              <a:pPr/>
              <a:t>10</a:t>
            </a:fld>
            <a:endParaRPr lang="en-US" altLang="en-US"/>
          </a:p>
        </p:txBody>
      </p:sp>
      <p:sp>
        <p:nvSpPr>
          <p:cNvPr id="30723" name="Rectangle 2">
            <a:extLst>
              <a:ext uri="{FF2B5EF4-FFF2-40B4-BE49-F238E27FC236}">
                <a16:creationId xmlns:a16="http://schemas.microsoft.com/office/drawing/2014/main" id="{06809290-0094-4D14-AAC7-B0FFDA70149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CB5F6C5-54F7-452C-948C-23411E85E11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C33CA4C-0BEB-49AC-8B1F-563578C681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85372" indent="-302066" algn="r" rtl="1">
              <a:defRPr>
                <a:solidFill>
                  <a:schemeClr val="tx1"/>
                </a:solidFill>
                <a:latin typeface="Arial" panose="020B0604020202020204" pitchFamily="34" charset="0"/>
                <a:cs typeface="Arial" panose="020B0604020202020204" pitchFamily="34" charset="0"/>
              </a:defRPr>
            </a:lvl2pPr>
            <a:lvl3pPr marL="1208265" indent="-241653" algn="r" rtl="1">
              <a:defRPr>
                <a:solidFill>
                  <a:schemeClr val="tx1"/>
                </a:solidFill>
                <a:latin typeface="Arial" panose="020B0604020202020204" pitchFamily="34" charset="0"/>
                <a:cs typeface="Arial" panose="020B0604020202020204" pitchFamily="34" charset="0"/>
              </a:defRPr>
            </a:lvl3pPr>
            <a:lvl4pPr marL="1691571" indent="-241653" algn="r" rtl="1">
              <a:defRPr>
                <a:solidFill>
                  <a:schemeClr val="tx1"/>
                </a:solidFill>
                <a:latin typeface="Arial" panose="020B0604020202020204" pitchFamily="34" charset="0"/>
                <a:cs typeface="Arial" panose="020B0604020202020204" pitchFamily="34" charset="0"/>
              </a:defRPr>
            </a:lvl4pPr>
            <a:lvl5pPr marL="2174878" indent="-241653" algn="r" rtl="1">
              <a:defRPr>
                <a:solidFill>
                  <a:schemeClr val="tx1"/>
                </a:solidFill>
                <a:latin typeface="Arial" panose="020B0604020202020204" pitchFamily="34" charset="0"/>
                <a:cs typeface="Arial" panose="020B0604020202020204" pitchFamily="34" charset="0"/>
              </a:defRPr>
            </a:lvl5pPr>
            <a:lvl6pPr marL="2658184"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41490"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24796"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08102"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E00EF1B-8AB6-49E6-BEBA-3D1D9434712B}" type="slidenum">
              <a:rPr lang="ar-SA" altLang="en-US"/>
              <a:pPr/>
              <a:t>11</a:t>
            </a:fld>
            <a:endParaRPr lang="en-US" altLang="en-US"/>
          </a:p>
        </p:txBody>
      </p:sp>
      <p:sp>
        <p:nvSpPr>
          <p:cNvPr id="36867" name="Rectangle 2">
            <a:extLst>
              <a:ext uri="{FF2B5EF4-FFF2-40B4-BE49-F238E27FC236}">
                <a16:creationId xmlns:a16="http://schemas.microsoft.com/office/drawing/2014/main" id="{000A009D-FA55-4EB7-9A88-725596596323}"/>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6D46C56A-EC43-4222-B315-6B215FCD659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2170C70-97BD-483E-9F1D-2F0B9BBC695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85372" indent="-302066" algn="r" rtl="1">
              <a:defRPr>
                <a:solidFill>
                  <a:schemeClr val="tx1"/>
                </a:solidFill>
                <a:latin typeface="Arial" panose="020B0604020202020204" pitchFamily="34" charset="0"/>
                <a:cs typeface="Arial" panose="020B0604020202020204" pitchFamily="34" charset="0"/>
              </a:defRPr>
            </a:lvl2pPr>
            <a:lvl3pPr marL="1208265" indent="-241653" algn="r" rtl="1">
              <a:defRPr>
                <a:solidFill>
                  <a:schemeClr val="tx1"/>
                </a:solidFill>
                <a:latin typeface="Arial" panose="020B0604020202020204" pitchFamily="34" charset="0"/>
                <a:cs typeface="Arial" panose="020B0604020202020204" pitchFamily="34" charset="0"/>
              </a:defRPr>
            </a:lvl3pPr>
            <a:lvl4pPr marL="1691571" indent="-241653" algn="r" rtl="1">
              <a:defRPr>
                <a:solidFill>
                  <a:schemeClr val="tx1"/>
                </a:solidFill>
                <a:latin typeface="Arial" panose="020B0604020202020204" pitchFamily="34" charset="0"/>
                <a:cs typeface="Arial" panose="020B0604020202020204" pitchFamily="34" charset="0"/>
              </a:defRPr>
            </a:lvl4pPr>
            <a:lvl5pPr marL="2174878" indent="-241653" algn="r" rtl="1">
              <a:defRPr>
                <a:solidFill>
                  <a:schemeClr val="tx1"/>
                </a:solidFill>
                <a:latin typeface="Arial" panose="020B0604020202020204" pitchFamily="34" charset="0"/>
                <a:cs typeface="Arial" panose="020B0604020202020204" pitchFamily="34" charset="0"/>
              </a:defRPr>
            </a:lvl5pPr>
            <a:lvl6pPr marL="2658184"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41490"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24796"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08102" indent="-241653"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2F58212-1E9B-4259-8B99-3510441B05AC}" type="slidenum">
              <a:rPr lang="ar-SA" altLang="en-US"/>
              <a:pPr/>
              <a:t>15</a:t>
            </a:fld>
            <a:endParaRPr lang="en-US" altLang="en-US"/>
          </a:p>
        </p:txBody>
      </p:sp>
      <p:sp>
        <p:nvSpPr>
          <p:cNvPr id="34819" name="Rectangle 2">
            <a:extLst>
              <a:ext uri="{FF2B5EF4-FFF2-40B4-BE49-F238E27FC236}">
                <a16:creationId xmlns:a16="http://schemas.microsoft.com/office/drawing/2014/main" id="{CEA11C5D-F0AB-4DF3-8B54-2E45F8DBE92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23CA847-1AD0-41F3-BA25-A7B519E7AF3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9FA53-2CC9-4BC7-80E7-D2440CEA2E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EA7084-B08D-42D7-9E5A-9F36CB45DA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7BB290-65E6-4DE6-AFF0-A5815C4E4129}"/>
              </a:ext>
            </a:extLst>
          </p:cNvPr>
          <p:cNvSpPr>
            <a:spLocks noGrp="1"/>
          </p:cNvSpPr>
          <p:nvPr>
            <p:ph type="dt" sz="half" idx="10"/>
          </p:nvPr>
        </p:nvSpPr>
        <p:spPr/>
        <p:txBody>
          <a:bodyPr/>
          <a:lstStyle/>
          <a:p>
            <a:r>
              <a:rPr lang="en-US"/>
              <a:t>7/27/2020</a:t>
            </a:r>
          </a:p>
        </p:txBody>
      </p:sp>
      <p:sp>
        <p:nvSpPr>
          <p:cNvPr id="5" name="Footer Placeholder 4">
            <a:extLst>
              <a:ext uri="{FF2B5EF4-FFF2-40B4-BE49-F238E27FC236}">
                <a16:creationId xmlns:a16="http://schemas.microsoft.com/office/drawing/2014/main" id="{76DAA5C8-4E79-4A46-B5A3-811A3136E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94CAC-EA8A-4DDC-B0A9-536047EB8C47}"/>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3571465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E136-4A49-4C8E-AE58-F992346471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9301E1-12E4-41AB-9570-B6BEE3159B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24D1CE-CA78-4681-A049-DC3C1599E604}"/>
              </a:ext>
            </a:extLst>
          </p:cNvPr>
          <p:cNvSpPr>
            <a:spLocks noGrp="1"/>
          </p:cNvSpPr>
          <p:nvPr>
            <p:ph type="dt" sz="half" idx="10"/>
          </p:nvPr>
        </p:nvSpPr>
        <p:spPr/>
        <p:txBody>
          <a:bodyPr/>
          <a:lstStyle/>
          <a:p>
            <a:r>
              <a:rPr lang="en-US"/>
              <a:t>7/27/2020</a:t>
            </a:r>
          </a:p>
        </p:txBody>
      </p:sp>
      <p:sp>
        <p:nvSpPr>
          <p:cNvPr id="5" name="Footer Placeholder 4">
            <a:extLst>
              <a:ext uri="{FF2B5EF4-FFF2-40B4-BE49-F238E27FC236}">
                <a16:creationId xmlns:a16="http://schemas.microsoft.com/office/drawing/2014/main" id="{557E6A2A-45E0-45F6-825B-32495D649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D5865-BFBC-40EB-9845-E093473A6B4C}"/>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241503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48061D-8A1D-4AA9-9489-DDFB7BAF17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6EE74D-9CB0-4619-A752-585875D985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D33DF-0A85-421D-A9E4-F52AAD87DDA7}"/>
              </a:ext>
            </a:extLst>
          </p:cNvPr>
          <p:cNvSpPr>
            <a:spLocks noGrp="1"/>
          </p:cNvSpPr>
          <p:nvPr>
            <p:ph type="dt" sz="half" idx="10"/>
          </p:nvPr>
        </p:nvSpPr>
        <p:spPr/>
        <p:txBody>
          <a:bodyPr/>
          <a:lstStyle/>
          <a:p>
            <a:r>
              <a:rPr lang="en-US"/>
              <a:t>7/27/2020</a:t>
            </a:r>
          </a:p>
        </p:txBody>
      </p:sp>
      <p:sp>
        <p:nvSpPr>
          <p:cNvPr id="5" name="Footer Placeholder 4">
            <a:extLst>
              <a:ext uri="{FF2B5EF4-FFF2-40B4-BE49-F238E27FC236}">
                <a16:creationId xmlns:a16="http://schemas.microsoft.com/office/drawing/2014/main" id="{7CA514B1-1831-4D13-8444-97FF8BAB7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1A435-627F-4265-899E-BE96D9F77DB6}"/>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2950454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BEFA-6F76-47FD-8124-E66376687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10E5C1-1C75-493F-829A-AB7CBA5CF4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7F13D-A697-40EB-AA45-082C8EFAD5E2}"/>
              </a:ext>
            </a:extLst>
          </p:cNvPr>
          <p:cNvSpPr>
            <a:spLocks noGrp="1"/>
          </p:cNvSpPr>
          <p:nvPr>
            <p:ph type="dt" sz="half" idx="10"/>
          </p:nvPr>
        </p:nvSpPr>
        <p:spPr/>
        <p:txBody>
          <a:bodyPr/>
          <a:lstStyle/>
          <a:p>
            <a:r>
              <a:rPr lang="en-US"/>
              <a:t>7/27/2020</a:t>
            </a:r>
          </a:p>
        </p:txBody>
      </p:sp>
      <p:sp>
        <p:nvSpPr>
          <p:cNvPr id="5" name="Footer Placeholder 4">
            <a:extLst>
              <a:ext uri="{FF2B5EF4-FFF2-40B4-BE49-F238E27FC236}">
                <a16:creationId xmlns:a16="http://schemas.microsoft.com/office/drawing/2014/main" id="{BA672931-60AA-4FED-91EF-F0997C6561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1F8DB-AB09-498B-B012-EAF30370796F}"/>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724567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7C18-D6A0-4F7D-A52D-D5FB610BE9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A6E20-4A16-47B9-AB15-B9D3174091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99ED1D-183C-4F24-8BC5-976E4B041F4D}"/>
              </a:ext>
            </a:extLst>
          </p:cNvPr>
          <p:cNvSpPr>
            <a:spLocks noGrp="1"/>
          </p:cNvSpPr>
          <p:nvPr>
            <p:ph type="dt" sz="half" idx="10"/>
          </p:nvPr>
        </p:nvSpPr>
        <p:spPr/>
        <p:txBody>
          <a:bodyPr/>
          <a:lstStyle/>
          <a:p>
            <a:r>
              <a:rPr lang="en-US"/>
              <a:t>7/27/2020</a:t>
            </a:r>
          </a:p>
        </p:txBody>
      </p:sp>
      <p:sp>
        <p:nvSpPr>
          <p:cNvPr id="5" name="Footer Placeholder 4">
            <a:extLst>
              <a:ext uri="{FF2B5EF4-FFF2-40B4-BE49-F238E27FC236}">
                <a16:creationId xmlns:a16="http://schemas.microsoft.com/office/drawing/2014/main" id="{FB3E47AE-4674-4CDE-8373-29829ADE7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8DC8E-6B24-4238-B8EA-E678E1FF5392}"/>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326523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7DDF-314E-4DFB-9CDA-956032159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7C916-87BB-4404-B044-EBB36CBD7D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C357D9-388E-4FB5-BCCA-94CEE68A53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AE3550-0745-4A8D-8176-7E2F119FAF20}"/>
              </a:ext>
            </a:extLst>
          </p:cNvPr>
          <p:cNvSpPr>
            <a:spLocks noGrp="1"/>
          </p:cNvSpPr>
          <p:nvPr>
            <p:ph type="dt" sz="half" idx="10"/>
          </p:nvPr>
        </p:nvSpPr>
        <p:spPr/>
        <p:txBody>
          <a:bodyPr/>
          <a:lstStyle/>
          <a:p>
            <a:r>
              <a:rPr lang="en-US"/>
              <a:t>7/27/2020</a:t>
            </a:r>
          </a:p>
        </p:txBody>
      </p:sp>
      <p:sp>
        <p:nvSpPr>
          <p:cNvPr id="6" name="Footer Placeholder 5">
            <a:extLst>
              <a:ext uri="{FF2B5EF4-FFF2-40B4-BE49-F238E27FC236}">
                <a16:creationId xmlns:a16="http://schemas.microsoft.com/office/drawing/2014/main" id="{320539D7-1D72-46B4-9DCC-377047CED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6E65A-920A-4521-9F06-6C8D2AAE5E10}"/>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422455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7DCE-24A6-45FC-ABCD-3ED9AC2E0F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4DE997-B7E7-4715-BBE2-24310888DF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5DDDD0-2D89-436C-82A4-FA0CCBA1C4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6D7CC7-C89C-4A47-B6EC-7178C4DAEA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FBA9D-A51C-4CE3-80C1-6DE547E482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AF51E7-27DA-472F-94AA-DDF2F79326D0}"/>
              </a:ext>
            </a:extLst>
          </p:cNvPr>
          <p:cNvSpPr>
            <a:spLocks noGrp="1"/>
          </p:cNvSpPr>
          <p:nvPr>
            <p:ph type="dt" sz="half" idx="10"/>
          </p:nvPr>
        </p:nvSpPr>
        <p:spPr/>
        <p:txBody>
          <a:bodyPr/>
          <a:lstStyle/>
          <a:p>
            <a:r>
              <a:rPr lang="en-US"/>
              <a:t>7/27/2020</a:t>
            </a:r>
          </a:p>
        </p:txBody>
      </p:sp>
      <p:sp>
        <p:nvSpPr>
          <p:cNvPr id="8" name="Footer Placeholder 7">
            <a:extLst>
              <a:ext uri="{FF2B5EF4-FFF2-40B4-BE49-F238E27FC236}">
                <a16:creationId xmlns:a16="http://schemas.microsoft.com/office/drawing/2014/main" id="{7D3B5C16-B74E-4FD2-8386-C6F14368A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93EA55-C0F4-46B5-85EE-12A89516FDA6}"/>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3109546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5F406-B0BB-4835-A05D-9D22D8DD73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21097-C4D0-4FBA-8D58-768FFFF7BAA9}"/>
              </a:ext>
            </a:extLst>
          </p:cNvPr>
          <p:cNvSpPr>
            <a:spLocks noGrp="1"/>
          </p:cNvSpPr>
          <p:nvPr>
            <p:ph type="dt" sz="half" idx="10"/>
          </p:nvPr>
        </p:nvSpPr>
        <p:spPr/>
        <p:txBody>
          <a:bodyPr/>
          <a:lstStyle/>
          <a:p>
            <a:r>
              <a:rPr lang="en-US"/>
              <a:t>7/27/2020</a:t>
            </a:r>
          </a:p>
        </p:txBody>
      </p:sp>
      <p:sp>
        <p:nvSpPr>
          <p:cNvPr id="4" name="Footer Placeholder 3">
            <a:extLst>
              <a:ext uri="{FF2B5EF4-FFF2-40B4-BE49-F238E27FC236}">
                <a16:creationId xmlns:a16="http://schemas.microsoft.com/office/drawing/2014/main" id="{B89C5BD5-3DD5-49D3-AD4D-1E47C451A8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680B1-0EB1-4B43-9392-3E36C890710E}"/>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3122632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D42BD6-BC93-4FE2-B6BC-9B624C03263B}"/>
              </a:ext>
            </a:extLst>
          </p:cNvPr>
          <p:cNvSpPr>
            <a:spLocks noGrp="1"/>
          </p:cNvSpPr>
          <p:nvPr>
            <p:ph type="dt" sz="half" idx="10"/>
          </p:nvPr>
        </p:nvSpPr>
        <p:spPr/>
        <p:txBody>
          <a:bodyPr/>
          <a:lstStyle/>
          <a:p>
            <a:r>
              <a:rPr lang="en-US"/>
              <a:t>7/27/2020</a:t>
            </a:r>
          </a:p>
        </p:txBody>
      </p:sp>
      <p:sp>
        <p:nvSpPr>
          <p:cNvPr id="3" name="Footer Placeholder 2">
            <a:extLst>
              <a:ext uri="{FF2B5EF4-FFF2-40B4-BE49-F238E27FC236}">
                <a16:creationId xmlns:a16="http://schemas.microsoft.com/office/drawing/2014/main" id="{6E08E6B7-2B76-4CB3-9E42-D3AB7EF9A5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952CBA-2EEB-481D-A0B7-85A999F4FAE1}"/>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165814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7B4-C7BC-428C-BFE0-A495E93E4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475AF1-7D84-4525-B33A-F668F09D32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6346BD-D4B2-49F0-8FD1-97C319037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944B46-F6AB-4337-916F-467297D189FF}"/>
              </a:ext>
            </a:extLst>
          </p:cNvPr>
          <p:cNvSpPr>
            <a:spLocks noGrp="1"/>
          </p:cNvSpPr>
          <p:nvPr>
            <p:ph type="dt" sz="half" idx="10"/>
          </p:nvPr>
        </p:nvSpPr>
        <p:spPr/>
        <p:txBody>
          <a:bodyPr/>
          <a:lstStyle/>
          <a:p>
            <a:r>
              <a:rPr lang="en-US"/>
              <a:t>7/27/2020</a:t>
            </a:r>
          </a:p>
        </p:txBody>
      </p:sp>
      <p:sp>
        <p:nvSpPr>
          <p:cNvPr id="6" name="Footer Placeholder 5">
            <a:extLst>
              <a:ext uri="{FF2B5EF4-FFF2-40B4-BE49-F238E27FC236}">
                <a16:creationId xmlns:a16="http://schemas.microsoft.com/office/drawing/2014/main" id="{D4FA0C81-2CD5-4C5E-B6ED-AA0018C73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18FB8-4D0E-4B1F-9B71-52F99235409E}"/>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723690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45DE-0A4D-467E-99B6-FBF3AFB486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7E0DBF-4876-4F48-B9B5-B03DF618A0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DAD941-A1E8-4DF6-B666-31D409AEF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7DE71-4A03-42FB-9E2E-066F588965A1}"/>
              </a:ext>
            </a:extLst>
          </p:cNvPr>
          <p:cNvSpPr>
            <a:spLocks noGrp="1"/>
          </p:cNvSpPr>
          <p:nvPr>
            <p:ph type="dt" sz="half" idx="10"/>
          </p:nvPr>
        </p:nvSpPr>
        <p:spPr/>
        <p:txBody>
          <a:bodyPr/>
          <a:lstStyle/>
          <a:p>
            <a:r>
              <a:rPr lang="en-US"/>
              <a:t>7/27/2020</a:t>
            </a:r>
          </a:p>
        </p:txBody>
      </p:sp>
      <p:sp>
        <p:nvSpPr>
          <p:cNvPr id="6" name="Footer Placeholder 5">
            <a:extLst>
              <a:ext uri="{FF2B5EF4-FFF2-40B4-BE49-F238E27FC236}">
                <a16:creationId xmlns:a16="http://schemas.microsoft.com/office/drawing/2014/main" id="{55FB24D4-63EB-4C43-9180-A09AC66436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5804A-24E1-4D24-A5DD-F3F49B8B8A9D}"/>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570815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CBA69-FEEB-448A-9311-09120ACC4D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15C1E2-0AE2-4A20-9343-BFCAAD21B2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D1B15-00EC-4E5B-A2BC-211D83AC1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7/27/2020</a:t>
            </a:r>
          </a:p>
        </p:txBody>
      </p:sp>
      <p:sp>
        <p:nvSpPr>
          <p:cNvPr id="5" name="Footer Placeholder 4">
            <a:extLst>
              <a:ext uri="{FF2B5EF4-FFF2-40B4-BE49-F238E27FC236}">
                <a16:creationId xmlns:a16="http://schemas.microsoft.com/office/drawing/2014/main" id="{0AB91ECE-B655-48BC-A887-6FC55260B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3D8756-9E61-437D-80B1-E1969CA30A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CE4DE-24DF-4EA5-A3D4-7C8ABA40D5A3}" type="slidenum">
              <a:rPr lang="en-US" smtClean="0"/>
              <a:t>‹#›</a:t>
            </a:fld>
            <a:endParaRPr lang="en-US"/>
          </a:p>
        </p:txBody>
      </p:sp>
    </p:spTree>
    <p:extLst>
      <p:ext uri="{BB962C8B-B14F-4D97-AF65-F5344CB8AC3E}">
        <p14:creationId xmlns:p14="http://schemas.microsoft.com/office/powerpoint/2010/main" val="2276656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32E25-71CB-4340-82E0-719081187FA4}"/>
              </a:ext>
            </a:extLst>
          </p:cNvPr>
          <p:cNvSpPr>
            <a:spLocks noGrp="1"/>
          </p:cNvSpPr>
          <p:nvPr>
            <p:ph type="title"/>
          </p:nvPr>
        </p:nvSpPr>
        <p:spPr>
          <a:xfrm>
            <a:off x="1524000" y="2059067"/>
            <a:ext cx="9144000" cy="3410854"/>
          </a:xfrm>
        </p:spPr>
        <p:txBody>
          <a:bodyPr vert="horz" lIns="91440" tIns="45720" rIns="91440" bIns="45720" rtlCol="0" anchor="ctr">
            <a:normAutofit/>
          </a:bodyPr>
          <a:lstStyle/>
          <a:p>
            <a:pPr algn="ctr"/>
            <a:r>
              <a:rPr lang="en-US" sz="3400" b="1" kern="1200" dirty="0">
                <a:solidFill>
                  <a:schemeClr val="tx1"/>
                </a:solidFill>
                <a:latin typeface="+mj-lt"/>
                <a:ea typeface="+mj-ea"/>
                <a:cs typeface="+mj-cs"/>
              </a:rPr>
              <a:t>UNIT-I</a:t>
            </a:r>
            <a:br>
              <a:rPr lang="en-US" sz="3400" b="1" kern="1200" dirty="0">
                <a:solidFill>
                  <a:schemeClr val="tx1"/>
                </a:solidFill>
                <a:latin typeface="+mj-lt"/>
                <a:ea typeface="+mj-ea"/>
                <a:cs typeface="+mj-cs"/>
              </a:rPr>
            </a:br>
            <a:r>
              <a:rPr lang="en-US" sz="3400" b="1" kern="1200" dirty="0">
                <a:solidFill>
                  <a:schemeClr val="tx1"/>
                </a:solidFill>
                <a:latin typeface="+mj-lt"/>
                <a:ea typeface="+mj-ea"/>
                <a:cs typeface="+mj-cs"/>
              </a:rPr>
              <a:t>Analysis of the Recursive and Iterative Algorithms</a:t>
            </a:r>
            <a:br>
              <a:rPr lang="en-US" sz="3400" b="1" kern="1200" dirty="0">
                <a:solidFill>
                  <a:schemeClr val="tx1"/>
                </a:solidFill>
                <a:latin typeface="+mj-lt"/>
                <a:ea typeface="+mj-ea"/>
                <a:cs typeface="+mj-cs"/>
              </a:rPr>
            </a:br>
            <a:r>
              <a:rPr lang="en-US" sz="3400" b="1" kern="1200" dirty="0">
                <a:solidFill>
                  <a:schemeClr val="tx1"/>
                </a:solidFill>
                <a:latin typeface="+mj-lt"/>
                <a:ea typeface="+mj-ea"/>
                <a:cs typeface="+mj-cs"/>
              </a:rPr>
              <a:t>by </a:t>
            </a:r>
            <a:br>
              <a:rPr lang="en-US" sz="3400" b="1" kern="1200" dirty="0">
                <a:solidFill>
                  <a:schemeClr val="tx1"/>
                </a:solidFill>
                <a:latin typeface="+mj-lt"/>
                <a:ea typeface="+mj-ea"/>
                <a:cs typeface="+mj-cs"/>
              </a:rPr>
            </a:br>
            <a:r>
              <a:rPr lang="en-US" sz="3400" b="1" kern="1200" dirty="0">
                <a:solidFill>
                  <a:schemeClr val="tx1"/>
                </a:solidFill>
                <a:latin typeface="+mj-lt"/>
                <a:ea typeface="+mj-ea"/>
                <a:cs typeface="+mj-cs"/>
              </a:rPr>
              <a:t>Dr. N. Subhash Chandra,</a:t>
            </a:r>
            <a:br>
              <a:rPr lang="en-US" sz="3400" b="1" kern="1200" dirty="0">
                <a:solidFill>
                  <a:schemeClr val="tx1"/>
                </a:solidFill>
                <a:latin typeface="+mj-lt"/>
                <a:ea typeface="+mj-ea"/>
                <a:cs typeface="+mj-cs"/>
              </a:rPr>
            </a:br>
            <a:r>
              <a:rPr lang="en-US" sz="3400" b="1" kern="1200" dirty="0">
                <a:solidFill>
                  <a:schemeClr val="tx1"/>
                </a:solidFill>
                <a:latin typeface="+mj-lt"/>
                <a:ea typeface="+mj-ea"/>
                <a:cs typeface="+mj-cs"/>
              </a:rPr>
              <a:t>Professor, CVRCE.</a:t>
            </a:r>
            <a:br>
              <a:rPr lang="en-US" sz="3400" b="1" kern="1200" dirty="0">
                <a:solidFill>
                  <a:schemeClr val="tx1"/>
                </a:solidFill>
                <a:latin typeface="+mj-lt"/>
                <a:ea typeface="+mj-ea"/>
                <a:cs typeface="+mj-cs"/>
              </a:rPr>
            </a:br>
            <a:r>
              <a:rPr lang="en-US" sz="3400" b="1" kern="1200" dirty="0">
                <a:solidFill>
                  <a:schemeClr val="tx1"/>
                </a:solidFill>
                <a:latin typeface="+mj-lt"/>
                <a:ea typeface="+mj-ea"/>
                <a:cs typeface="+mj-cs"/>
              </a:rPr>
              <a:t>Source: </a:t>
            </a:r>
            <a:r>
              <a:rPr lang="en-US" sz="2200" b="1" kern="1200" dirty="0">
                <a:solidFill>
                  <a:schemeClr val="tx1"/>
                </a:solidFill>
                <a:latin typeface="+mj-lt"/>
                <a:ea typeface="+mj-ea"/>
                <a:cs typeface="+mj-cs"/>
              </a:rPr>
              <a:t>Web resources and Computer Algorithms by Horowitz, </a:t>
            </a:r>
            <a:r>
              <a:rPr lang="en-US" sz="2200" b="1" kern="1200" dirty="0" err="1">
                <a:solidFill>
                  <a:schemeClr val="tx1"/>
                </a:solidFill>
                <a:latin typeface="+mj-lt"/>
                <a:ea typeface="+mj-ea"/>
                <a:cs typeface="+mj-cs"/>
              </a:rPr>
              <a:t>Sahani</a:t>
            </a:r>
            <a:r>
              <a:rPr lang="en-US" sz="2200" b="1" kern="1200" dirty="0">
                <a:solidFill>
                  <a:schemeClr val="tx1"/>
                </a:solidFill>
                <a:latin typeface="+mj-lt"/>
                <a:ea typeface="+mj-ea"/>
                <a:cs typeface="+mj-cs"/>
              </a:rPr>
              <a:t> &amp; </a:t>
            </a:r>
            <a:r>
              <a:rPr lang="en-US" sz="2200" b="1" kern="1200" dirty="0" err="1">
                <a:solidFill>
                  <a:schemeClr val="tx1"/>
                </a:solidFill>
                <a:latin typeface="+mj-lt"/>
                <a:ea typeface="+mj-ea"/>
                <a:cs typeface="+mj-cs"/>
              </a:rPr>
              <a:t>Rajasekaran</a:t>
            </a:r>
            <a:endParaRPr lang="en-US" sz="2200" b="1" kern="1200" dirty="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101350BF-48AD-44EF-9FD7-F917AF8B7F2E}"/>
              </a:ext>
            </a:extLst>
          </p:cNvPr>
          <p:cNvSpPr>
            <a:spLocks noGrp="1"/>
          </p:cNvSpPr>
          <p:nvPr>
            <p:ph type="sldNum" sz="quarter" idx="12"/>
          </p:nvPr>
        </p:nvSpPr>
        <p:spPr/>
        <p:txBody>
          <a:bodyPr/>
          <a:lstStyle/>
          <a:p>
            <a:fld id="{E56CE4DE-24DF-4EA5-A3D4-7C8ABA40D5A3}" type="slidenum">
              <a:rPr lang="en-US" smtClean="0"/>
              <a:t>1</a:t>
            </a:fld>
            <a:endParaRPr lang="en-US"/>
          </a:p>
        </p:txBody>
      </p:sp>
      <p:sp>
        <p:nvSpPr>
          <p:cNvPr id="6" name="Rectangle 1">
            <a:extLst>
              <a:ext uri="{FF2B5EF4-FFF2-40B4-BE49-F238E27FC236}">
                <a16:creationId xmlns:a16="http://schemas.microsoft.com/office/drawing/2014/main" id="{6574612C-4F98-4725-AA68-30E37C52EE39}"/>
              </a:ext>
            </a:extLst>
          </p:cNvPr>
          <p:cNvSpPr>
            <a:spLocks noChangeArrowheads="1"/>
          </p:cNvSpPr>
          <p:nvPr/>
        </p:nvSpPr>
        <p:spPr bwMode="auto">
          <a:xfrm flipV="1">
            <a:off x="4354783" y="1056956"/>
            <a:ext cx="854529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br>
              <a:rPr lang="en-US" altLang="en-US"/>
            </a:br>
            <a:endParaRPr lang="en-US" altLang="en-US"/>
          </a:p>
          <a:p>
            <a:pPr>
              <a:spcAft>
                <a:spcPts val="600"/>
              </a:spcAft>
            </a:pPr>
            <a:r>
              <a:rPr lang="en-US" altLang="en-US" sz="1200">
                <a:latin typeface="Roboto"/>
              </a:rPr>
              <a:t> </a:t>
            </a:r>
            <a:endParaRPr lang="en-US" altLang="en-US" sz="1100"/>
          </a:p>
          <a:p>
            <a:pPr>
              <a:spcAft>
                <a:spcPts val="600"/>
              </a:spcAft>
            </a:pPr>
            <a:endParaRPr lang="en-US" altLang="en-US"/>
          </a:p>
        </p:txBody>
      </p:sp>
      <p:sp>
        <p:nvSpPr>
          <p:cNvPr id="10" name="Rectangle 9">
            <a:extLst>
              <a:ext uri="{FF2B5EF4-FFF2-40B4-BE49-F238E27FC236}">
                <a16:creationId xmlns:a16="http://schemas.microsoft.com/office/drawing/2014/main" id="{3B17AEB9-4DD5-486C-8548-C9B1EB6AD7AB}"/>
              </a:ext>
            </a:extLst>
          </p:cNvPr>
          <p:cNvSpPr/>
          <p:nvPr/>
        </p:nvSpPr>
        <p:spPr>
          <a:xfrm>
            <a:off x="106017" y="132522"/>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EB9057A-CFC0-46AC-A569-EB777E2E802D}"/>
              </a:ext>
            </a:extLst>
          </p:cNvPr>
          <p:cNvCxnSpPr/>
          <p:nvPr/>
        </p:nvCxnSpPr>
        <p:spPr>
          <a:xfrm>
            <a:off x="139147" y="3193774"/>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371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85B132E-E4EE-4DAF-B409-5BB479C77B58}"/>
              </a:ext>
            </a:extLst>
          </p:cNvPr>
          <p:cNvSpPr>
            <a:spLocks noGrp="1" noChangeArrowheads="1"/>
          </p:cNvSpPr>
          <p:nvPr>
            <p:ph type="title"/>
          </p:nvPr>
        </p:nvSpPr>
        <p:spPr>
          <a:xfrm>
            <a:off x="174625" y="275058"/>
            <a:ext cx="8435975" cy="417513"/>
          </a:xfrm>
        </p:spPr>
        <p:txBody>
          <a:bodyPr>
            <a:noAutofit/>
          </a:bodyPr>
          <a:lstStyle/>
          <a:p>
            <a:pPr eaLnBrk="1" hangingPunct="1"/>
            <a:r>
              <a:rPr lang="en-US" altLang="en-US" sz="3200" b="1" dirty="0"/>
              <a:t>Analysis of Recursive Binary Search </a:t>
            </a:r>
          </a:p>
        </p:txBody>
      </p:sp>
      <p:sp>
        <p:nvSpPr>
          <p:cNvPr id="29699" name="Rectangle 3">
            <a:extLst>
              <a:ext uri="{FF2B5EF4-FFF2-40B4-BE49-F238E27FC236}">
                <a16:creationId xmlns:a16="http://schemas.microsoft.com/office/drawing/2014/main" id="{5DF191F9-6400-46B4-A0BC-5DC9806A7A97}"/>
              </a:ext>
            </a:extLst>
          </p:cNvPr>
          <p:cNvSpPr>
            <a:spLocks noGrp="1" noChangeArrowheads="1"/>
          </p:cNvSpPr>
          <p:nvPr>
            <p:ph idx="1"/>
          </p:nvPr>
        </p:nvSpPr>
        <p:spPr>
          <a:xfrm>
            <a:off x="1710231" y="1345308"/>
            <a:ext cx="8893175" cy="5193604"/>
          </a:xfrm>
        </p:spPr>
        <p:txBody>
          <a:bodyPr/>
          <a:lstStyle/>
          <a:p>
            <a:pPr lvl="1" eaLnBrk="1" hangingPunct="1">
              <a:buFontTx/>
              <a:buNone/>
            </a:pPr>
            <a:r>
              <a:rPr lang="en-US" altLang="en-US" b="1" dirty="0"/>
              <a:t>Expanding:</a:t>
            </a:r>
          </a:p>
          <a:p>
            <a:pPr lvl="1" eaLnBrk="1" hangingPunct="1">
              <a:buFontTx/>
              <a:buNone/>
            </a:pPr>
            <a:r>
              <a:rPr lang="en-US" altLang="en-US" b="1" dirty="0"/>
              <a:t>    </a:t>
            </a:r>
            <a:r>
              <a:rPr lang="en-US" altLang="en-US" b="1" dirty="0">
                <a:solidFill>
                  <a:srgbClr val="0000FF"/>
                </a:solidFill>
              </a:rPr>
              <a:t>T(1) = a                             (1)</a:t>
            </a:r>
          </a:p>
          <a:p>
            <a:pPr lvl="1" eaLnBrk="1" hangingPunct="1">
              <a:buFontTx/>
              <a:buNone/>
            </a:pPr>
            <a:r>
              <a:rPr lang="fr-FR" altLang="en-US" sz="1800" b="1" dirty="0"/>
              <a:t>	</a:t>
            </a:r>
            <a:r>
              <a:rPr lang="fr-FR" altLang="en-US" sz="1800" b="1" dirty="0">
                <a:solidFill>
                  <a:srgbClr val="0000FF"/>
                </a:solidFill>
              </a:rPr>
              <a:t>T(n) = T(n / 2) + b                 (2)</a:t>
            </a:r>
          </a:p>
          <a:p>
            <a:pPr lvl="1" eaLnBrk="1" hangingPunct="1">
              <a:buFontTx/>
              <a:buNone/>
            </a:pPr>
            <a:r>
              <a:rPr lang="fr-FR" altLang="en-US" sz="1800" b="1" dirty="0"/>
              <a:t>		     = [T(n / 2</a:t>
            </a:r>
            <a:r>
              <a:rPr lang="fr-FR" altLang="en-US" sz="1800" b="1" baseline="30000" dirty="0"/>
              <a:t>2</a:t>
            </a:r>
            <a:r>
              <a:rPr lang="fr-FR" altLang="en-US" sz="1800" b="1" dirty="0"/>
              <a:t>) + b] + b = </a:t>
            </a:r>
            <a:r>
              <a:rPr lang="fr-FR" altLang="en-US" sz="1800" b="1" dirty="0">
                <a:solidFill>
                  <a:srgbClr val="0000FF"/>
                </a:solidFill>
              </a:rPr>
              <a:t>T (n / 2</a:t>
            </a:r>
            <a:r>
              <a:rPr lang="fr-FR" altLang="en-US" sz="1800" b="1" baseline="30000" dirty="0">
                <a:solidFill>
                  <a:srgbClr val="0000FF"/>
                </a:solidFill>
              </a:rPr>
              <a:t>2</a:t>
            </a:r>
            <a:r>
              <a:rPr lang="fr-FR" altLang="en-US" sz="1800" b="1" dirty="0">
                <a:solidFill>
                  <a:srgbClr val="0000FF"/>
                </a:solidFill>
              </a:rPr>
              <a:t>) + 2b                </a:t>
            </a:r>
            <a:r>
              <a:rPr lang="fr-FR" altLang="en-US" sz="1600" dirty="0">
                <a:solidFill>
                  <a:srgbClr val="0000FF"/>
                </a:solidFill>
              </a:rPr>
              <a:t>by </a:t>
            </a:r>
            <a:r>
              <a:rPr lang="fr-FR" altLang="en-US" sz="1600" dirty="0" err="1">
                <a:solidFill>
                  <a:srgbClr val="0000FF"/>
                </a:solidFill>
              </a:rPr>
              <a:t>substituting</a:t>
            </a:r>
            <a:r>
              <a:rPr lang="fr-FR" altLang="en-US" sz="1600" dirty="0">
                <a:solidFill>
                  <a:srgbClr val="0000FF"/>
                </a:solidFill>
              </a:rPr>
              <a:t> T(n/2) in (2)</a:t>
            </a:r>
            <a:r>
              <a:rPr lang="fr-FR" altLang="en-US" sz="1800" b="1" dirty="0">
                <a:solidFill>
                  <a:srgbClr val="0000FF"/>
                </a:solidFill>
              </a:rPr>
              <a:t> </a:t>
            </a:r>
          </a:p>
          <a:p>
            <a:pPr lvl="1" eaLnBrk="1" hangingPunct="1">
              <a:buFontTx/>
              <a:buNone/>
            </a:pPr>
            <a:r>
              <a:rPr lang="fr-FR" altLang="en-US" sz="1800" b="1" dirty="0"/>
              <a:t>		     = [T(n / 2</a:t>
            </a:r>
            <a:r>
              <a:rPr lang="fr-FR" altLang="en-US" sz="1800" b="1" baseline="30000" dirty="0"/>
              <a:t>3</a:t>
            </a:r>
            <a:r>
              <a:rPr lang="fr-FR" altLang="en-US" sz="1800" b="1" dirty="0"/>
              <a:t>) + b] + 2b = </a:t>
            </a:r>
            <a:r>
              <a:rPr lang="fr-FR" altLang="en-US" sz="1800" b="1" dirty="0">
                <a:solidFill>
                  <a:srgbClr val="0000FF"/>
                </a:solidFill>
              </a:rPr>
              <a:t>T(n /  2</a:t>
            </a:r>
            <a:r>
              <a:rPr lang="fr-FR" altLang="en-US" sz="1800" b="1" baseline="30000" dirty="0">
                <a:solidFill>
                  <a:srgbClr val="0000FF"/>
                </a:solidFill>
              </a:rPr>
              <a:t>3</a:t>
            </a:r>
            <a:r>
              <a:rPr lang="fr-FR" altLang="en-US" sz="1800" b="1" dirty="0">
                <a:solidFill>
                  <a:srgbClr val="0000FF"/>
                </a:solidFill>
              </a:rPr>
              <a:t>) + 3b              </a:t>
            </a:r>
            <a:r>
              <a:rPr lang="fr-FR" altLang="en-US" sz="1600" dirty="0">
                <a:solidFill>
                  <a:srgbClr val="0000FF"/>
                </a:solidFill>
              </a:rPr>
              <a:t>by </a:t>
            </a:r>
            <a:r>
              <a:rPr lang="fr-FR" altLang="en-US" sz="1600" dirty="0" err="1">
                <a:solidFill>
                  <a:srgbClr val="0000FF"/>
                </a:solidFill>
              </a:rPr>
              <a:t>substituting</a:t>
            </a:r>
            <a:r>
              <a:rPr lang="fr-FR" altLang="en-US" sz="1600" dirty="0">
                <a:solidFill>
                  <a:srgbClr val="0000FF"/>
                </a:solidFill>
              </a:rPr>
              <a:t> T(n/2</a:t>
            </a:r>
            <a:r>
              <a:rPr lang="fr-FR" altLang="en-US" sz="1600" baseline="30000" dirty="0">
                <a:solidFill>
                  <a:srgbClr val="0000FF"/>
                </a:solidFill>
              </a:rPr>
              <a:t>2</a:t>
            </a:r>
            <a:r>
              <a:rPr lang="fr-FR" altLang="en-US" sz="1600" dirty="0">
                <a:solidFill>
                  <a:srgbClr val="0000FF"/>
                </a:solidFill>
              </a:rPr>
              <a:t>) in (2)</a:t>
            </a:r>
          </a:p>
          <a:p>
            <a:pPr lvl="1" eaLnBrk="1" hangingPunct="1">
              <a:buFontTx/>
              <a:buNone/>
            </a:pPr>
            <a:r>
              <a:rPr lang="fr-FR" altLang="en-US" sz="1800" b="1" dirty="0"/>
              <a:t>		     = ……..</a:t>
            </a:r>
          </a:p>
          <a:p>
            <a:pPr lvl="1" eaLnBrk="1" hangingPunct="1">
              <a:buFontTx/>
              <a:buNone/>
            </a:pPr>
            <a:r>
              <a:rPr lang="fr-FR" altLang="en-US" sz="1800" b="1" dirty="0"/>
              <a:t>		     = </a:t>
            </a:r>
            <a:r>
              <a:rPr lang="fr-FR" altLang="en-US" sz="1800" b="1" dirty="0">
                <a:solidFill>
                  <a:srgbClr val="0000FF"/>
                </a:solidFill>
              </a:rPr>
              <a:t>T( n / 2</a:t>
            </a:r>
            <a:r>
              <a:rPr lang="fr-FR" altLang="en-US" sz="1800" b="1" baseline="30000" dirty="0">
                <a:solidFill>
                  <a:srgbClr val="0000FF"/>
                </a:solidFill>
              </a:rPr>
              <a:t>k</a:t>
            </a:r>
            <a:r>
              <a:rPr lang="fr-FR" altLang="en-US" sz="1800" b="1" dirty="0">
                <a:solidFill>
                  <a:srgbClr val="0000FF"/>
                </a:solidFill>
              </a:rPr>
              <a:t>) + kb</a:t>
            </a:r>
          </a:p>
          <a:p>
            <a:pPr lvl="1" eaLnBrk="1" hangingPunct="1">
              <a:buFontTx/>
              <a:buNone/>
            </a:pPr>
            <a:endParaRPr lang="fr-FR" altLang="en-US" sz="1800" b="1" dirty="0">
              <a:solidFill>
                <a:schemeClr val="accent2"/>
              </a:solidFill>
            </a:endParaRPr>
          </a:p>
          <a:p>
            <a:pPr lvl="1" eaLnBrk="1" hangingPunct="1">
              <a:buFontTx/>
              <a:buNone/>
            </a:pPr>
            <a:r>
              <a:rPr lang="fr-FR" altLang="en-US" sz="1800" b="1" dirty="0"/>
              <a:t>The base case </a:t>
            </a:r>
            <a:r>
              <a:rPr lang="fr-FR" altLang="en-US" sz="1800" b="1" dirty="0" err="1"/>
              <a:t>is</a:t>
            </a:r>
            <a:r>
              <a:rPr lang="fr-FR" altLang="en-US" sz="1800" b="1" dirty="0"/>
              <a:t> </a:t>
            </a:r>
            <a:r>
              <a:rPr lang="fr-FR" altLang="en-US" sz="1800" b="1" dirty="0" err="1"/>
              <a:t>reached</a:t>
            </a:r>
            <a:r>
              <a:rPr lang="fr-FR" altLang="en-US" sz="1800" b="1" dirty="0"/>
              <a:t> </a:t>
            </a:r>
            <a:r>
              <a:rPr lang="fr-FR" altLang="en-US" sz="1800" b="1" dirty="0" err="1"/>
              <a:t>when</a:t>
            </a:r>
            <a:r>
              <a:rPr lang="fr-FR" altLang="en-US" sz="1800" b="1" dirty="0"/>
              <a:t> </a:t>
            </a:r>
            <a:r>
              <a:rPr lang="fr-FR" altLang="en-US" sz="1800" b="1" dirty="0">
                <a:solidFill>
                  <a:srgbClr val="0000FF"/>
                </a:solidFill>
              </a:rPr>
              <a:t>n / 2</a:t>
            </a:r>
            <a:r>
              <a:rPr lang="fr-FR" altLang="en-US" sz="1800" b="1" baseline="30000" dirty="0">
                <a:solidFill>
                  <a:srgbClr val="0000FF"/>
                </a:solidFill>
              </a:rPr>
              <a:t>k </a:t>
            </a:r>
            <a:r>
              <a:rPr lang="fr-FR" altLang="en-US" sz="1800" b="1" dirty="0">
                <a:solidFill>
                  <a:srgbClr val="0000FF"/>
                </a:solidFill>
              </a:rPr>
              <a:t> = 1</a:t>
            </a:r>
            <a:r>
              <a:rPr lang="fr-FR" altLang="en-US" sz="1800" b="1" dirty="0"/>
              <a:t>  </a:t>
            </a:r>
            <a:r>
              <a:rPr lang="fr-FR" altLang="en-US" sz="1800" b="1" dirty="0">
                <a:sym typeface="Wingdings" panose="05000000000000000000" pitchFamily="2" charset="2"/>
              </a:rPr>
              <a:t>  </a:t>
            </a:r>
            <a:r>
              <a:rPr lang="fr-FR" altLang="en-US" sz="1800" b="1" dirty="0">
                <a:solidFill>
                  <a:srgbClr val="0000FF"/>
                </a:solidFill>
                <a:sym typeface="Wingdings" panose="05000000000000000000" pitchFamily="2" charset="2"/>
              </a:rPr>
              <a:t>n = </a:t>
            </a:r>
            <a:r>
              <a:rPr lang="fr-FR" altLang="en-US" sz="1800" b="1" dirty="0">
                <a:solidFill>
                  <a:srgbClr val="0000FF"/>
                </a:solidFill>
              </a:rPr>
              <a:t>2</a:t>
            </a:r>
            <a:r>
              <a:rPr lang="fr-FR" altLang="en-US" sz="1800" b="1" baseline="30000" dirty="0">
                <a:solidFill>
                  <a:srgbClr val="0000FF"/>
                </a:solidFill>
              </a:rPr>
              <a:t>k</a:t>
            </a:r>
            <a:r>
              <a:rPr lang="fr-FR" altLang="en-US" sz="1800" b="1" dirty="0">
                <a:sym typeface="Wingdings" panose="05000000000000000000" pitchFamily="2" charset="2"/>
              </a:rPr>
              <a:t>   </a:t>
            </a:r>
            <a:r>
              <a:rPr lang="fr-FR" altLang="en-US" sz="1800" b="1" dirty="0">
                <a:solidFill>
                  <a:srgbClr val="0000FF"/>
                </a:solidFill>
                <a:sym typeface="Wingdings" panose="05000000000000000000" pitchFamily="2" charset="2"/>
              </a:rPr>
              <a:t>k = log</a:t>
            </a:r>
            <a:r>
              <a:rPr lang="fr-FR" altLang="en-US" sz="1800" b="1" baseline="-25000" dirty="0">
                <a:solidFill>
                  <a:srgbClr val="0000FF"/>
                </a:solidFill>
                <a:sym typeface="Wingdings" panose="05000000000000000000" pitchFamily="2" charset="2"/>
              </a:rPr>
              <a:t>2</a:t>
            </a:r>
            <a:r>
              <a:rPr lang="fr-FR" altLang="en-US" sz="1800" b="1" dirty="0">
                <a:solidFill>
                  <a:srgbClr val="0000FF"/>
                </a:solidFill>
                <a:sym typeface="Wingdings" panose="05000000000000000000" pitchFamily="2" charset="2"/>
              </a:rPr>
              <a:t> n</a:t>
            </a:r>
            <a:r>
              <a:rPr lang="fr-FR" altLang="en-US" sz="1800" b="1" dirty="0">
                <a:sym typeface="Wingdings" panose="05000000000000000000" pitchFamily="2" charset="2"/>
              </a:rPr>
              <a:t>, </a:t>
            </a:r>
            <a:r>
              <a:rPr lang="fr-FR" altLang="en-US" sz="1800" b="1" dirty="0" err="1">
                <a:sym typeface="Wingdings" panose="05000000000000000000" pitchFamily="2" charset="2"/>
              </a:rPr>
              <a:t>we</a:t>
            </a:r>
            <a:r>
              <a:rPr lang="fr-FR" altLang="en-US" sz="1800" b="1" dirty="0">
                <a:sym typeface="Wingdings" panose="05000000000000000000" pitchFamily="2" charset="2"/>
              </a:rPr>
              <a:t> </a:t>
            </a:r>
            <a:r>
              <a:rPr lang="fr-FR" altLang="en-US" sz="1800" b="1" dirty="0" err="1">
                <a:sym typeface="Wingdings" panose="05000000000000000000" pitchFamily="2" charset="2"/>
              </a:rPr>
              <a:t>then</a:t>
            </a:r>
            <a:endParaRPr lang="fr-FR" altLang="en-US" sz="1800" b="1" dirty="0">
              <a:sym typeface="Wingdings" panose="05000000000000000000" pitchFamily="2" charset="2"/>
            </a:endParaRPr>
          </a:p>
          <a:p>
            <a:pPr lvl="1" eaLnBrk="1" hangingPunct="1">
              <a:buFontTx/>
              <a:buNone/>
            </a:pPr>
            <a:r>
              <a:rPr lang="fr-FR" altLang="en-US" sz="1800" b="1" dirty="0">
                <a:sym typeface="Wingdings" panose="05000000000000000000" pitchFamily="2" charset="2"/>
              </a:rPr>
              <a:t> have:</a:t>
            </a:r>
            <a:r>
              <a:rPr lang="fr-FR" altLang="en-US" sz="1800" b="1" dirty="0"/>
              <a:t> </a:t>
            </a:r>
          </a:p>
          <a:p>
            <a:pPr lvl="1" eaLnBrk="1" hangingPunct="1">
              <a:buFontTx/>
              <a:buNone/>
            </a:pPr>
            <a:endParaRPr lang="fr-FR" altLang="en-US" sz="1800" b="1" dirty="0"/>
          </a:p>
          <a:p>
            <a:pPr lvl="1" eaLnBrk="1" hangingPunct="1">
              <a:buFontTx/>
              <a:buNone/>
            </a:pPr>
            <a:r>
              <a:rPr lang="fr-FR" altLang="en-US" sz="1800" b="1" dirty="0"/>
              <a:t>	T(n) = T(1) + b </a:t>
            </a:r>
            <a:r>
              <a:rPr lang="fr-FR" altLang="en-US" sz="1800" b="1" dirty="0">
                <a:sym typeface="Wingdings" panose="05000000000000000000" pitchFamily="2" charset="2"/>
              </a:rPr>
              <a:t>log</a:t>
            </a:r>
            <a:r>
              <a:rPr lang="fr-FR" altLang="en-US" sz="1800" b="1" baseline="-25000" dirty="0">
                <a:sym typeface="Wingdings" panose="05000000000000000000" pitchFamily="2" charset="2"/>
              </a:rPr>
              <a:t>2</a:t>
            </a:r>
            <a:r>
              <a:rPr lang="fr-FR" altLang="en-US" sz="1800" b="1" dirty="0">
                <a:sym typeface="Wingdings" panose="05000000000000000000" pitchFamily="2" charset="2"/>
              </a:rPr>
              <a:t> n</a:t>
            </a:r>
          </a:p>
          <a:p>
            <a:pPr lvl="1" eaLnBrk="1" hangingPunct="1">
              <a:buFontTx/>
              <a:buNone/>
            </a:pPr>
            <a:r>
              <a:rPr lang="fr-FR" altLang="en-US" sz="1800" b="1" dirty="0">
                <a:sym typeface="Wingdings" panose="05000000000000000000" pitchFamily="2" charset="2"/>
              </a:rPr>
              <a:t>		     = a + </a:t>
            </a:r>
            <a:r>
              <a:rPr lang="fr-FR" altLang="en-US" sz="1800" b="1" dirty="0"/>
              <a:t>b </a:t>
            </a:r>
            <a:r>
              <a:rPr lang="fr-FR" altLang="en-US" sz="1800" b="1" dirty="0">
                <a:sym typeface="Wingdings" panose="05000000000000000000" pitchFamily="2" charset="2"/>
              </a:rPr>
              <a:t>log</a:t>
            </a:r>
            <a:r>
              <a:rPr lang="fr-FR" altLang="en-US" sz="1800" b="1" baseline="-25000" dirty="0">
                <a:sym typeface="Wingdings" panose="05000000000000000000" pitchFamily="2" charset="2"/>
              </a:rPr>
              <a:t>2</a:t>
            </a:r>
            <a:r>
              <a:rPr lang="fr-FR" altLang="en-US" sz="1800" b="1" dirty="0">
                <a:sym typeface="Wingdings" panose="05000000000000000000" pitchFamily="2" charset="2"/>
              </a:rPr>
              <a:t> n</a:t>
            </a:r>
          </a:p>
          <a:p>
            <a:pPr lvl="1" eaLnBrk="1" hangingPunct="1">
              <a:buFontTx/>
              <a:buNone/>
            </a:pPr>
            <a:endParaRPr lang="fr-FR" altLang="en-US" sz="1800" b="1" dirty="0"/>
          </a:p>
          <a:p>
            <a:pPr lvl="1" eaLnBrk="1" hangingPunct="1">
              <a:buFontTx/>
              <a:buNone/>
            </a:pPr>
            <a:r>
              <a:rPr lang="en-US" altLang="en-US" dirty="0"/>
              <a:t>Therefore, Recursive Binary Search is </a:t>
            </a:r>
            <a:r>
              <a:rPr lang="en-US" altLang="en-US" b="1" dirty="0"/>
              <a:t>O(log n)</a:t>
            </a:r>
          </a:p>
        </p:txBody>
      </p:sp>
      <p:sp>
        <p:nvSpPr>
          <p:cNvPr id="3" name="Slide Number Placeholder 2">
            <a:extLst>
              <a:ext uri="{FF2B5EF4-FFF2-40B4-BE49-F238E27FC236}">
                <a16:creationId xmlns:a16="http://schemas.microsoft.com/office/drawing/2014/main" id="{FA160B76-768F-480A-8266-5F575FC1D5AB}"/>
              </a:ext>
            </a:extLst>
          </p:cNvPr>
          <p:cNvSpPr>
            <a:spLocks noGrp="1"/>
          </p:cNvSpPr>
          <p:nvPr>
            <p:ph type="sldNum" sz="quarter" idx="12"/>
          </p:nvPr>
        </p:nvSpPr>
        <p:spPr/>
        <p:txBody>
          <a:bodyPr/>
          <a:lstStyle/>
          <a:p>
            <a:fld id="{E56CE4DE-24DF-4EA5-A3D4-7C8ABA40D5A3}" type="slidenum">
              <a:rPr lang="en-US" smtClean="0"/>
              <a:t>10</a:t>
            </a:fld>
            <a:endParaRPr lang="en-US"/>
          </a:p>
        </p:txBody>
      </p:sp>
      <p:sp>
        <p:nvSpPr>
          <p:cNvPr id="29700" name="Text Box 4">
            <a:extLst>
              <a:ext uri="{FF2B5EF4-FFF2-40B4-BE49-F238E27FC236}">
                <a16:creationId xmlns:a16="http://schemas.microsoft.com/office/drawing/2014/main" id="{E1DFEAE5-BB63-4F13-A065-5013864EC020}"/>
              </a:ext>
            </a:extLst>
          </p:cNvPr>
          <p:cNvSpPr txBox="1">
            <a:spLocks noChangeArrowheads="1"/>
          </p:cNvSpPr>
          <p:nvPr/>
        </p:nvSpPr>
        <p:spPr bwMode="auto">
          <a:xfrm>
            <a:off x="7175501" y="2492376"/>
            <a:ext cx="189071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9701" name="Text Box 5">
            <a:extLst>
              <a:ext uri="{FF2B5EF4-FFF2-40B4-BE49-F238E27FC236}">
                <a16:creationId xmlns:a16="http://schemas.microsoft.com/office/drawing/2014/main" id="{8F98010D-EDDA-4BC3-91E6-9A871999348D}"/>
              </a:ext>
            </a:extLst>
          </p:cNvPr>
          <p:cNvSpPr txBox="1">
            <a:spLocks noChangeArrowheads="1"/>
          </p:cNvSpPr>
          <p:nvPr/>
        </p:nvSpPr>
        <p:spPr bwMode="auto">
          <a:xfrm>
            <a:off x="1672655" y="819527"/>
            <a:ext cx="8968329"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    Without loss of generality, assume n, the problem size, is a multiple of 2, i.e., n = 2</a:t>
            </a:r>
            <a:r>
              <a:rPr lang="en-US" altLang="en-US" baseline="30000" dirty="0"/>
              <a:t>k</a:t>
            </a:r>
            <a:r>
              <a:rPr lang="en-US" altLang="en-US" dirty="0"/>
              <a:t> </a:t>
            </a:r>
          </a:p>
        </p:txBody>
      </p:sp>
      <p:sp>
        <p:nvSpPr>
          <p:cNvPr id="8" name="Rectangle 7">
            <a:extLst>
              <a:ext uri="{FF2B5EF4-FFF2-40B4-BE49-F238E27FC236}">
                <a16:creationId xmlns:a16="http://schemas.microsoft.com/office/drawing/2014/main" id="{D3A63254-0D11-4243-98D3-B3FD596B18B5}"/>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EFD7393-9EC0-434F-A77B-AFCF2F68BAFF}"/>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1E0F6B27-0E33-4FD4-AFA9-60BB5AD4846C}"/>
              </a:ext>
            </a:extLst>
          </p:cNvPr>
          <p:cNvSpPr>
            <a:spLocks noGrp="1" noChangeArrowheads="1"/>
          </p:cNvSpPr>
          <p:nvPr>
            <p:ph type="title"/>
          </p:nvPr>
        </p:nvSpPr>
        <p:spPr>
          <a:xfrm>
            <a:off x="172278" y="147846"/>
            <a:ext cx="8686800" cy="662608"/>
          </a:xfrm>
        </p:spPr>
        <p:txBody>
          <a:bodyPr>
            <a:normAutofit/>
          </a:bodyPr>
          <a:lstStyle/>
          <a:p>
            <a:pPr eaLnBrk="1" hangingPunct="1"/>
            <a:r>
              <a:rPr lang="en-US" altLang="en-US" sz="3200" b="1" dirty="0"/>
              <a:t>Recursive Fibonacci number Algorithm</a:t>
            </a:r>
          </a:p>
        </p:txBody>
      </p:sp>
      <p:sp>
        <p:nvSpPr>
          <p:cNvPr id="35843" name="Rectangle 3">
            <a:extLst>
              <a:ext uri="{FF2B5EF4-FFF2-40B4-BE49-F238E27FC236}">
                <a16:creationId xmlns:a16="http://schemas.microsoft.com/office/drawing/2014/main" id="{1AFFF375-A2D0-4340-BA97-E42AEA638185}"/>
              </a:ext>
            </a:extLst>
          </p:cNvPr>
          <p:cNvSpPr>
            <a:spLocks noGrp="1" noChangeArrowheads="1"/>
          </p:cNvSpPr>
          <p:nvPr>
            <p:ph idx="1"/>
          </p:nvPr>
        </p:nvSpPr>
        <p:spPr>
          <a:xfrm>
            <a:off x="913434" y="1138237"/>
            <a:ext cx="8208963" cy="4909309"/>
          </a:xfrm>
        </p:spPr>
        <p:txBody>
          <a:bodyPr>
            <a:normAutofit fontScale="85000" lnSpcReduction="20000"/>
          </a:bodyPr>
          <a:lstStyle/>
          <a:p>
            <a:pPr marL="381000" indent="-381000">
              <a:lnSpc>
                <a:spcPct val="80000"/>
              </a:lnSpc>
              <a:buNone/>
            </a:pPr>
            <a:r>
              <a:rPr lang="fr-FR" altLang="en-US" sz="1400" b="1" dirty="0"/>
              <a:t>                        </a:t>
            </a:r>
            <a:r>
              <a:rPr lang="en-US" altLang="en-US" sz="1400" b="1" dirty="0">
                <a:solidFill>
                  <a:srgbClr val="0000FF"/>
                </a:solidFill>
              </a:rPr>
              <a:t>T(n)   = c                                            if n = 1 or n = 2           (1)</a:t>
            </a:r>
          </a:p>
          <a:p>
            <a:pPr marL="381000" indent="-381000">
              <a:lnSpc>
                <a:spcPct val="80000"/>
              </a:lnSpc>
              <a:buNone/>
            </a:pPr>
            <a:r>
              <a:rPr lang="en-US" altLang="en-US" sz="1400" b="1" dirty="0">
                <a:solidFill>
                  <a:srgbClr val="0000FF"/>
                </a:solidFill>
              </a:rPr>
              <a:t>                        T(n)  =  T(n – 1) + T(n – 2) + b          if  n &gt; 2                        (2)</a:t>
            </a:r>
          </a:p>
          <a:p>
            <a:pPr marL="381000" indent="-381000">
              <a:lnSpc>
                <a:spcPct val="80000"/>
              </a:lnSpc>
              <a:buNone/>
            </a:pPr>
            <a:endParaRPr lang="en-US" altLang="en-US" sz="1400" b="1" dirty="0">
              <a:solidFill>
                <a:srgbClr val="0000FF"/>
              </a:solidFill>
            </a:endParaRPr>
          </a:p>
          <a:p>
            <a:pPr marL="381000" indent="-381000">
              <a:lnSpc>
                <a:spcPct val="80000"/>
              </a:lnSpc>
              <a:buNone/>
            </a:pPr>
            <a:r>
              <a:rPr lang="en-US" altLang="en-US" sz="1400" b="1" dirty="0"/>
              <a:t>We determine a </a:t>
            </a:r>
            <a:r>
              <a:rPr lang="en-US" altLang="en-US" sz="1400" b="1" dirty="0">
                <a:solidFill>
                  <a:srgbClr val="FF0000"/>
                </a:solidFill>
              </a:rPr>
              <a:t>lower bound</a:t>
            </a:r>
            <a:r>
              <a:rPr lang="en-US" altLang="en-US" sz="1400" b="1" dirty="0"/>
              <a:t> on T(n):</a:t>
            </a:r>
          </a:p>
          <a:p>
            <a:pPr marL="381000" indent="-381000">
              <a:lnSpc>
                <a:spcPct val="80000"/>
              </a:lnSpc>
              <a:buNone/>
            </a:pPr>
            <a:endParaRPr lang="fr-FR" altLang="en-US" sz="1400" b="1" dirty="0"/>
          </a:p>
          <a:p>
            <a:pPr marL="381000" indent="-381000">
              <a:lnSpc>
                <a:spcPct val="80000"/>
              </a:lnSpc>
              <a:buNone/>
            </a:pPr>
            <a:r>
              <a:rPr lang="fr-FR" altLang="en-US" sz="1400" b="1" dirty="0"/>
              <a:t>Expand : T(n) = T(n - 1) + T(n - 2) + b</a:t>
            </a:r>
          </a:p>
          <a:p>
            <a:pPr marL="381000" indent="-381000">
              <a:lnSpc>
                <a:spcPct val="80000"/>
              </a:lnSpc>
              <a:buNone/>
            </a:pPr>
            <a:r>
              <a:rPr lang="fr-FR" altLang="en-US" sz="1400" b="1" dirty="0"/>
              <a:t>                             ≥ T(n - 2) + T(n-2) + b</a:t>
            </a:r>
          </a:p>
          <a:p>
            <a:pPr marL="381000" indent="-381000">
              <a:lnSpc>
                <a:spcPct val="80000"/>
              </a:lnSpc>
              <a:buNone/>
            </a:pPr>
            <a:r>
              <a:rPr lang="fr-FR" altLang="en-US" sz="1400" b="1" dirty="0"/>
              <a:t>                             = 2T(n - 2) + b</a:t>
            </a:r>
          </a:p>
          <a:p>
            <a:pPr marL="381000" indent="-381000">
              <a:lnSpc>
                <a:spcPct val="80000"/>
              </a:lnSpc>
              <a:buNone/>
            </a:pPr>
            <a:r>
              <a:rPr lang="fr-FR" altLang="en-US" sz="1400" b="1" dirty="0"/>
              <a:t>                             = 2[T(n - 3) + T(n - 4) + b] + b               </a:t>
            </a:r>
            <a:r>
              <a:rPr lang="fr-FR" altLang="en-US" sz="1400" b="1" dirty="0">
                <a:solidFill>
                  <a:srgbClr val="0000FF"/>
                </a:solidFill>
              </a:rPr>
              <a:t>by substitute T(n - 2) in (2)</a:t>
            </a:r>
          </a:p>
          <a:p>
            <a:pPr marL="381000" indent="-381000">
              <a:lnSpc>
                <a:spcPct val="80000"/>
              </a:lnSpc>
              <a:buNone/>
            </a:pPr>
            <a:r>
              <a:rPr lang="fr-FR" altLang="en-US" sz="1400" b="1" dirty="0"/>
              <a:t>                             </a:t>
            </a:r>
            <a:r>
              <a:rPr lang="fr-FR" altLang="en-US" sz="1400" b="1" dirty="0">
                <a:sym typeface="Symbol" panose="05050102010706020507" pitchFamily="18" charset="2"/>
              </a:rPr>
              <a:t> 2[T(n - 4) + T(n - 4) + b] + b</a:t>
            </a:r>
          </a:p>
          <a:p>
            <a:pPr marL="381000" indent="-381000">
              <a:lnSpc>
                <a:spcPct val="80000"/>
              </a:lnSpc>
              <a:buNone/>
            </a:pPr>
            <a:r>
              <a:rPr lang="fr-FR" altLang="en-US" sz="1400" b="1" dirty="0">
                <a:sym typeface="Symbol" panose="05050102010706020507" pitchFamily="18" charset="2"/>
              </a:rPr>
              <a:t>                             = 2</a:t>
            </a:r>
            <a:r>
              <a:rPr lang="fr-FR" altLang="en-US" sz="1400" b="1" baseline="30000" dirty="0">
                <a:sym typeface="Symbol" panose="05050102010706020507" pitchFamily="18" charset="2"/>
              </a:rPr>
              <a:t>2</a:t>
            </a:r>
            <a:r>
              <a:rPr lang="fr-FR" altLang="en-US" sz="1400" b="1" dirty="0">
                <a:sym typeface="Symbol" panose="05050102010706020507" pitchFamily="18" charset="2"/>
              </a:rPr>
              <a:t>T(n - 4) + 2b + b</a:t>
            </a:r>
          </a:p>
          <a:p>
            <a:pPr marL="381000" indent="-381000">
              <a:lnSpc>
                <a:spcPct val="80000"/>
              </a:lnSpc>
              <a:buNone/>
            </a:pPr>
            <a:r>
              <a:rPr lang="fr-FR" altLang="en-US" sz="1400" b="1" dirty="0">
                <a:sym typeface="Symbol" panose="05050102010706020507" pitchFamily="18" charset="2"/>
              </a:rPr>
              <a:t>                             = 2</a:t>
            </a:r>
            <a:r>
              <a:rPr lang="fr-FR" altLang="en-US" sz="1400" b="1" baseline="30000" dirty="0">
                <a:sym typeface="Symbol" panose="05050102010706020507" pitchFamily="18" charset="2"/>
              </a:rPr>
              <a:t>2</a:t>
            </a:r>
            <a:r>
              <a:rPr lang="fr-FR" altLang="en-US" sz="1400" b="1" dirty="0">
                <a:sym typeface="Symbol" panose="05050102010706020507" pitchFamily="18" charset="2"/>
              </a:rPr>
              <a:t>[T(n - 5) + T(n - 6) + b] + 2b + b      </a:t>
            </a:r>
            <a:r>
              <a:rPr lang="fr-FR" altLang="en-US" sz="1400" b="1" dirty="0">
                <a:solidFill>
                  <a:srgbClr val="0000FF"/>
                </a:solidFill>
              </a:rPr>
              <a:t>by substitute T(n - 4) in (2)</a:t>
            </a:r>
            <a:endParaRPr lang="fr-FR" altLang="en-US" sz="1400" b="1" dirty="0">
              <a:sym typeface="Symbol" panose="05050102010706020507" pitchFamily="18" charset="2"/>
            </a:endParaRPr>
          </a:p>
          <a:p>
            <a:pPr marL="381000" indent="-381000">
              <a:lnSpc>
                <a:spcPct val="80000"/>
              </a:lnSpc>
              <a:buNone/>
            </a:pPr>
            <a:r>
              <a:rPr lang="fr-FR" altLang="en-US" sz="1400" b="1" dirty="0">
                <a:sym typeface="Symbol" panose="05050102010706020507" pitchFamily="18" charset="2"/>
              </a:rPr>
              <a:t>                             ≥ 2</a:t>
            </a:r>
            <a:r>
              <a:rPr lang="fr-FR" altLang="en-US" sz="1400" b="1" baseline="30000" dirty="0">
                <a:sym typeface="Symbol" panose="05050102010706020507" pitchFamily="18" charset="2"/>
              </a:rPr>
              <a:t>3</a:t>
            </a:r>
            <a:r>
              <a:rPr lang="fr-FR" altLang="en-US" sz="1400" b="1" dirty="0">
                <a:sym typeface="Symbol" panose="05050102010706020507" pitchFamily="18" charset="2"/>
              </a:rPr>
              <a:t>T(n – 6) + (2</a:t>
            </a:r>
            <a:r>
              <a:rPr lang="fr-FR" altLang="en-US" sz="1400" b="1" baseline="30000" dirty="0">
                <a:sym typeface="Symbol" panose="05050102010706020507" pitchFamily="18" charset="2"/>
              </a:rPr>
              <a:t>2</a:t>
            </a:r>
            <a:r>
              <a:rPr lang="fr-FR" altLang="en-US" sz="1400" b="1" dirty="0">
                <a:sym typeface="Symbol" panose="05050102010706020507" pitchFamily="18" charset="2"/>
              </a:rPr>
              <a:t> + 2</a:t>
            </a:r>
            <a:r>
              <a:rPr lang="fr-FR" altLang="en-US" sz="1400" b="1" baseline="30000" dirty="0">
                <a:sym typeface="Symbol" panose="05050102010706020507" pitchFamily="18" charset="2"/>
              </a:rPr>
              <a:t>1</a:t>
            </a:r>
            <a:r>
              <a:rPr lang="fr-FR" altLang="en-US" sz="1400" b="1" dirty="0">
                <a:sym typeface="Symbol" panose="05050102010706020507" pitchFamily="18" charset="2"/>
              </a:rPr>
              <a:t> + 2</a:t>
            </a:r>
            <a:r>
              <a:rPr lang="fr-FR" altLang="en-US" sz="1400" b="1" baseline="30000" dirty="0">
                <a:sym typeface="Symbol" panose="05050102010706020507" pitchFamily="18" charset="2"/>
              </a:rPr>
              <a:t>0</a:t>
            </a:r>
            <a:r>
              <a:rPr lang="fr-FR" altLang="en-US" sz="1400" b="1" dirty="0">
                <a:sym typeface="Symbol" panose="05050102010706020507" pitchFamily="18" charset="2"/>
              </a:rPr>
              <a:t>)b</a:t>
            </a:r>
          </a:p>
          <a:p>
            <a:pPr marL="381000" indent="-381000">
              <a:lnSpc>
                <a:spcPct val="80000"/>
              </a:lnSpc>
              <a:buNone/>
            </a:pPr>
            <a:r>
              <a:rPr lang="fr-FR" altLang="en-US" sz="1400" b="1" dirty="0">
                <a:sym typeface="Symbol" panose="05050102010706020507" pitchFamily="18" charset="2"/>
              </a:rPr>
              <a:t>                             . . .</a:t>
            </a:r>
          </a:p>
          <a:p>
            <a:pPr marL="381000" indent="-381000">
              <a:lnSpc>
                <a:spcPct val="80000"/>
              </a:lnSpc>
              <a:buNone/>
            </a:pPr>
            <a:r>
              <a:rPr lang="fr-FR" altLang="en-US" sz="1400" b="1" dirty="0">
                <a:sym typeface="Symbol" panose="05050102010706020507" pitchFamily="18" charset="2"/>
              </a:rPr>
              <a:t>                              2</a:t>
            </a:r>
            <a:r>
              <a:rPr lang="fr-FR" altLang="en-US" sz="1400" b="1" baseline="30000" dirty="0">
                <a:sym typeface="Symbol" panose="05050102010706020507" pitchFamily="18" charset="2"/>
              </a:rPr>
              <a:t>k</a:t>
            </a:r>
            <a:r>
              <a:rPr lang="fr-FR" altLang="en-US" sz="1400" b="1" dirty="0">
                <a:sym typeface="Symbol" panose="05050102010706020507" pitchFamily="18" charset="2"/>
              </a:rPr>
              <a:t>T(n – 2k) + (2</a:t>
            </a:r>
            <a:r>
              <a:rPr lang="fr-FR" altLang="en-US" sz="1400" b="1" baseline="30000" dirty="0">
                <a:sym typeface="Symbol" panose="05050102010706020507" pitchFamily="18" charset="2"/>
              </a:rPr>
              <a:t>k-1</a:t>
            </a:r>
            <a:r>
              <a:rPr lang="fr-FR" altLang="en-US" sz="1400" b="1" dirty="0">
                <a:sym typeface="Symbol" panose="05050102010706020507" pitchFamily="18" charset="2"/>
              </a:rPr>
              <a:t> + 2</a:t>
            </a:r>
            <a:r>
              <a:rPr lang="fr-FR" altLang="en-US" sz="1400" b="1" baseline="30000" dirty="0">
                <a:sym typeface="Symbol" panose="05050102010706020507" pitchFamily="18" charset="2"/>
              </a:rPr>
              <a:t>k-2</a:t>
            </a:r>
            <a:r>
              <a:rPr lang="fr-FR" altLang="en-US" sz="1400" b="1" dirty="0">
                <a:sym typeface="Symbol" panose="05050102010706020507" pitchFamily="18" charset="2"/>
              </a:rPr>
              <a:t> + . . . + 2</a:t>
            </a:r>
            <a:r>
              <a:rPr lang="fr-FR" altLang="en-US" sz="1400" b="1" baseline="30000" dirty="0">
                <a:sym typeface="Symbol" panose="05050102010706020507" pitchFamily="18" charset="2"/>
              </a:rPr>
              <a:t>1</a:t>
            </a:r>
            <a:r>
              <a:rPr lang="fr-FR" altLang="en-US" sz="1400" b="1" dirty="0">
                <a:sym typeface="Symbol" panose="05050102010706020507" pitchFamily="18" charset="2"/>
              </a:rPr>
              <a:t> + 2</a:t>
            </a:r>
            <a:r>
              <a:rPr lang="fr-FR" altLang="en-US" sz="1400" b="1" baseline="30000" dirty="0">
                <a:sym typeface="Symbol" panose="05050102010706020507" pitchFamily="18" charset="2"/>
              </a:rPr>
              <a:t>0</a:t>
            </a:r>
            <a:r>
              <a:rPr lang="fr-FR" altLang="en-US" sz="1400" b="1" dirty="0">
                <a:sym typeface="Symbol" panose="05050102010706020507" pitchFamily="18" charset="2"/>
              </a:rPr>
              <a:t>)b</a:t>
            </a:r>
          </a:p>
          <a:p>
            <a:pPr marL="381000" indent="-381000">
              <a:lnSpc>
                <a:spcPct val="80000"/>
              </a:lnSpc>
              <a:buNone/>
            </a:pPr>
            <a:r>
              <a:rPr lang="fr-FR" altLang="en-US" sz="1400" b="1" dirty="0">
                <a:sym typeface="Symbol" panose="05050102010706020507" pitchFamily="18" charset="2"/>
              </a:rPr>
              <a:t>                             = 2</a:t>
            </a:r>
            <a:r>
              <a:rPr lang="fr-FR" altLang="en-US" sz="1400" b="1" baseline="30000" dirty="0">
                <a:sym typeface="Symbol" panose="05050102010706020507" pitchFamily="18" charset="2"/>
              </a:rPr>
              <a:t>k</a:t>
            </a:r>
            <a:r>
              <a:rPr lang="fr-FR" altLang="en-US" sz="1400" b="1" dirty="0">
                <a:sym typeface="Symbol" panose="05050102010706020507" pitchFamily="18" charset="2"/>
              </a:rPr>
              <a:t>T(n – 2k) + (2</a:t>
            </a:r>
            <a:r>
              <a:rPr lang="fr-FR" altLang="en-US" sz="1400" b="1" baseline="30000" dirty="0">
                <a:sym typeface="Symbol" panose="05050102010706020507" pitchFamily="18" charset="2"/>
              </a:rPr>
              <a:t>k</a:t>
            </a:r>
            <a:r>
              <a:rPr lang="fr-FR" altLang="en-US" sz="1400" b="1" dirty="0">
                <a:sym typeface="Symbol" panose="05050102010706020507" pitchFamily="18" charset="2"/>
              </a:rPr>
              <a:t> – 1)b</a:t>
            </a:r>
          </a:p>
          <a:p>
            <a:pPr marL="381000" indent="-381000">
              <a:lnSpc>
                <a:spcPct val="80000"/>
              </a:lnSpc>
              <a:buNone/>
            </a:pPr>
            <a:r>
              <a:rPr lang="fr-FR" altLang="en-US" sz="1400" b="1" dirty="0">
                <a:sym typeface="Symbol" panose="05050102010706020507" pitchFamily="18" charset="2"/>
              </a:rPr>
              <a:t>   The base case </a:t>
            </a:r>
            <a:r>
              <a:rPr lang="fr-FR" altLang="en-US" sz="1400" b="1" dirty="0" err="1">
                <a:sym typeface="Symbol" panose="05050102010706020507" pitchFamily="18" charset="2"/>
              </a:rPr>
              <a:t>is</a:t>
            </a:r>
            <a:r>
              <a:rPr lang="fr-FR" altLang="en-US" sz="1400" b="1" dirty="0">
                <a:sym typeface="Symbol" panose="05050102010706020507" pitchFamily="18" charset="2"/>
              </a:rPr>
              <a:t> </a:t>
            </a:r>
            <a:r>
              <a:rPr lang="fr-FR" altLang="en-US" sz="1400" b="1" dirty="0" err="1">
                <a:sym typeface="Symbol" panose="05050102010706020507" pitchFamily="18" charset="2"/>
              </a:rPr>
              <a:t>reached</a:t>
            </a:r>
            <a:r>
              <a:rPr lang="fr-FR" altLang="en-US" sz="1400" b="1" dirty="0">
                <a:sym typeface="Symbol" panose="05050102010706020507" pitchFamily="18" charset="2"/>
              </a:rPr>
              <a:t> </a:t>
            </a:r>
            <a:r>
              <a:rPr lang="fr-FR" altLang="en-US" sz="1400" b="1" dirty="0" err="1">
                <a:sym typeface="Symbol" panose="05050102010706020507" pitchFamily="18" charset="2"/>
              </a:rPr>
              <a:t>when</a:t>
            </a:r>
            <a:r>
              <a:rPr lang="fr-FR" altLang="en-US" sz="1400" b="1" dirty="0">
                <a:sym typeface="Symbol" panose="05050102010706020507" pitchFamily="18" charset="2"/>
              </a:rPr>
              <a:t> </a:t>
            </a:r>
            <a:r>
              <a:rPr lang="fr-FR" altLang="en-US" sz="1400" b="1" dirty="0">
                <a:solidFill>
                  <a:srgbClr val="0000FF"/>
                </a:solidFill>
                <a:sym typeface="Symbol" panose="05050102010706020507" pitchFamily="18" charset="2"/>
              </a:rPr>
              <a:t>n – 2k = 2</a:t>
            </a:r>
            <a:r>
              <a:rPr lang="fr-FR" altLang="en-US" sz="1400" b="1" dirty="0">
                <a:sym typeface="Symbol" panose="05050102010706020507" pitchFamily="18" charset="2"/>
              </a:rPr>
              <a:t>  </a:t>
            </a:r>
            <a:r>
              <a:rPr lang="fr-FR" altLang="en-US" sz="1400" b="1" dirty="0">
                <a:sym typeface="Wingdings" panose="05000000000000000000" pitchFamily="2" charset="2"/>
              </a:rPr>
              <a:t>  </a:t>
            </a:r>
            <a:r>
              <a:rPr lang="fr-FR" altLang="en-US" sz="1400" b="1" dirty="0">
                <a:solidFill>
                  <a:srgbClr val="0000FF"/>
                </a:solidFill>
                <a:sym typeface="Wingdings" panose="05000000000000000000" pitchFamily="2" charset="2"/>
              </a:rPr>
              <a:t>k = (n - 2) / 2</a:t>
            </a:r>
          </a:p>
          <a:p>
            <a:pPr marL="381000" indent="-381000">
              <a:lnSpc>
                <a:spcPct val="80000"/>
              </a:lnSpc>
              <a:buNone/>
            </a:pPr>
            <a:r>
              <a:rPr lang="fr-FR" altLang="en-US" sz="1400" b="1" dirty="0">
                <a:sym typeface="Symbol" panose="05050102010706020507" pitchFamily="18" charset="2"/>
              </a:rPr>
              <a:t>    </a:t>
            </a:r>
            <a:r>
              <a:rPr lang="fr-FR" altLang="en-US" sz="1400" b="1" dirty="0" err="1">
                <a:sym typeface="Symbol" panose="05050102010706020507" pitchFamily="18" charset="2"/>
              </a:rPr>
              <a:t>Hence</a:t>
            </a:r>
            <a:r>
              <a:rPr lang="fr-FR" altLang="en-US" sz="1400" b="1" dirty="0">
                <a:sym typeface="Symbol" panose="05050102010706020507" pitchFamily="18" charset="2"/>
              </a:rPr>
              <a:t>, T(n)  ≥  2 </a:t>
            </a:r>
            <a:r>
              <a:rPr lang="fr-FR" altLang="en-US" sz="1400" b="1" baseline="30000" dirty="0">
                <a:sym typeface="Symbol" panose="05050102010706020507" pitchFamily="18" charset="2"/>
              </a:rPr>
              <a:t>(n – 2) / 2</a:t>
            </a:r>
            <a:r>
              <a:rPr lang="fr-FR" altLang="en-US" sz="1400" b="1" dirty="0">
                <a:sym typeface="Symbol" panose="05050102010706020507" pitchFamily="18" charset="2"/>
              </a:rPr>
              <a:t> T(2) + [2 </a:t>
            </a:r>
            <a:r>
              <a:rPr lang="fr-FR" altLang="en-US" sz="1400" b="1" baseline="30000" dirty="0">
                <a:sym typeface="Symbol" panose="05050102010706020507" pitchFamily="18" charset="2"/>
              </a:rPr>
              <a:t>(n - 2) / 2</a:t>
            </a:r>
            <a:r>
              <a:rPr lang="fr-FR" altLang="en-US" sz="1400" b="1" dirty="0">
                <a:sym typeface="Symbol" panose="05050102010706020507" pitchFamily="18" charset="2"/>
              </a:rPr>
              <a:t> – 1]b</a:t>
            </a:r>
          </a:p>
          <a:p>
            <a:pPr marL="381000" indent="-381000">
              <a:lnSpc>
                <a:spcPct val="80000"/>
              </a:lnSpc>
              <a:buNone/>
            </a:pPr>
            <a:r>
              <a:rPr lang="fr-FR" altLang="en-US" sz="1400" b="1" dirty="0">
                <a:sym typeface="Symbol" panose="05050102010706020507" pitchFamily="18" charset="2"/>
              </a:rPr>
              <a:t>                         = (b + c)2 </a:t>
            </a:r>
            <a:r>
              <a:rPr lang="fr-FR" altLang="en-US" sz="1400" b="1" baseline="30000" dirty="0">
                <a:sym typeface="Symbol" panose="05050102010706020507" pitchFamily="18" charset="2"/>
              </a:rPr>
              <a:t>(n – 2) / 2</a:t>
            </a:r>
            <a:r>
              <a:rPr lang="fr-FR" altLang="en-US" sz="1400" b="1" dirty="0">
                <a:sym typeface="Symbol" panose="05050102010706020507" pitchFamily="18" charset="2"/>
              </a:rPr>
              <a:t> – b</a:t>
            </a:r>
          </a:p>
          <a:p>
            <a:pPr marL="381000" indent="-381000">
              <a:lnSpc>
                <a:spcPct val="80000"/>
              </a:lnSpc>
              <a:buNone/>
            </a:pPr>
            <a:r>
              <a:rPr lang="fr-FR" altLang="en-US" sz="1400" b="1" dirty="0">
                <a:sym typeface="Symbol" panose="05050102010706020507" pitchFamily="18" charset="2"/>
              </a:rPr>
              <a:t>                         = [(b + c) / 2]*(2)</a:t>
            </a:r>
            <a:r>
              <a:rPr lang="fr-FR" altLang="en-US" sz="1400" b="1" baseline="30000" dirty="0">
                <a:sym typeface="Symbol" panose="05050102010706020507" pitchFamily="18" charset="2"/>
              </a:rPr>
              <a:t>n/2</a:t>
            </a:r>
            <a:r>
              <a:rPr lang="fr-FR" altLang="en-US" sz="1400" b="1" dirty="0">
                <a:sym typeface="Symbol" panose="05050102010706020507" pitchFamily="18" charset="2"/>
              </a:rPr>
              <a:t> – b      </a:t>
            </a:r>
            <a:r>
              <a:rPr lang="fr-FR" altLang="en-US" sz="1400" b="1" dirty="0">
                <a:sym typeface="Wingdings" panose="05000000000000000000" pitchFamily="2" charset="2"/>
              </a:rPr>
              <a:t>   Récursive Fibonacci </a:t>
            </a:r>
            <a:r>
              <a:rPr lang="fr-FR" altLang="en-US" sz="1400" b="1" dirty="0" err="1">
                <a:sym typeface="Wingdings" panose="05000000000000000000" pitchFamily="2" charset="2"/>
              </a:rPr>
              <a:t>is</a:t>
            </a:r>
            <a:r>
              <a:rPr lang="fr-FR" altLang="en-US" sz="1400" b="1" dirty="0">
                <a:sym typeface="Wingdings" panose="05000000000000000000" pitchFamily="2" charset="2"/>
              </a:rPr>
              <a:t> exponentiel</a:t>
            </a:r>
            <a:endParaRPr lang="fr-FR" altLang="en-US" sz="1400" b="1" dirty="0">
              <a:sym typeface="Symbol" panose="05050102010706020507" pitchFamily="18" charset="2"/>
            </a:endParaRPr>
          </a:p>
          <a:p>
            <a:pPr marL="381000" indent="-381000">
              <a:lnSpc>
                <a:spcPct val="80000"/>
              </a:lnSpc>
              <a:buNone/>
            </a:pPr>
            <a:r>
              <a:rPr lang="fr-FR" altLang="en-US" sz="1000" b="1" dirty="0"/>
              <a:t>    </a:t>
            </a:r>
            <a:endParaRPr lang="fr-FR" altLang="en-US" sz="1000" b="1" dirty="0">
              <a:solidFill>
                <a:schemeClr val="accent2"/>
              </a:solidFill>
            </a:endParaRPr>
          </a:p>
          <a:p>
            <a:pPr marL="381000" indent="-381000">
              <a:lnSpc>
                <a:spcPct val="80000"/>
              </a:lnSpc>
              <a:buNone/>
            </a:pPr>
            <a:endParaRPr lang="fr-FR" altLang="en-US" sz="1000" b="1" dirty="0">
              <a:solidFill>
                <a:schemeClr val="accent2"/>
              </a:solidFill>
            </a:endParaRPr>
          </a:p>
          <a:p>
            <a:pPr marL="381000" indent="-381000">
              <a:lnSpc>
                <a:spcPct val="80000"/>
              </a:lnSpc>
              <a:buNone/>
            </a:pPr>
            <a:endParaRPr lang="fr-FR" altLang="en-US" sz="1000" b="1" dirty="0">
              <a:solidFill>
                <a:schemeClr val="accent2"/>
              </a:solidFill>
            </a:endParaRPr>
          </a:p>
          <a:p>
            <a:pPr marL="381000" indent="-381000">
              <a:lnSpc>
                <a:spcPct val="80000"/>
              </a:lnSpc>
              <a:buNone/>
            </a:pPr>
            <a:endParaRPr lang="fr-FR" altLang="en-US" sz="1000" b="1" dirty="0">
              <a:solidFill>
                <a:schemeClr val="accent2"/>
              </a:solidFill>
            </a:endParaRPr>
          </a:p>
        </p:txBody>
      </p:sp>
      <p:sp>
        <p:nvSpPr>
          <p:cNvPr id="3" name="Slide Number Placeholder 2">
            <a:extLst>
              <a:ext uri="{FF2B5EF4-FFF2-40B4-BE49-F238E27FC236}">
                <a16:creationId xmlns:a16="http://schemas.microsoft.com/office/drawing/2014/main" id="{E97EE780-A3CA-426D-8E54-4F9ED2164AB1}"/>
              </a:ext>
            </a:extLst>
          </p:cNvPr>
          <p:cNvSpPr>
            <a:spLocks noGrp="1"/>
          </p:cNvSpPr>
          <p:nvPr>
            <p:ph type="sldNum" sz="quarter" idx="12"/>
          </p:nvPr>
        </p:nvSpPr>
        <p:spPr/>
        <p:txBody>
          <a:bodyPr/>
          <a:lstStyle/>
          <a:p>
            <a:fld id="{E56CE4DE-24DF-4EA5-A3D4-7C8ABA40D5A3}" type="slidenum">
              <a:rPr lang="en-US" smtClean="0"/>
              <a:t>11</a:t>
            </a:fld>
            <a:endParaRPr lang="en-US"/>
          </a:p>
        </p:txBody>
      </p:sp>
      <p:sp>
        <p:nvSpPr>
          <p:cNvPr id="35844" name="Rectangle 7">
            <a:extLst>
              <a:ext uri="{FF2B5EF4-FFF2-40B4-BE49-F238E27FC236}">
                <a16:creationId xmlns:a16="http://schemas.microsoft.com/office/drawing/2014/main" id="{9C4FAA09-8140-4283-A154-8D9B90B4B43F}"/>
              </a:ext>
            </a:extLst>
          </p:cNvPr>
          <p:cNvSpPr>
            <a:spLocks noChangeArrowheads="1"/>
          </p:cNvSpPr>
          <p:nvPr/>
        </p:nvSpPr>
        <p:spPr bwMode="auto">
          <a:xfrm>
            <a:off x="5888866" y="810454"/>
            <a:ext cx="6303134" cy="2031325"/>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buFontTx/>
              <a:buNone/>
            </a:pPr>
            <a:r>
              <a:rPr lang="en-US" altLang="en-US" sz="1600" b="1" dirty="0">
                <a:solidFill>
                  <a:srgbClr val="0000FF"/>
                </a:solidFill>
                <a:latin typeface="Courier New" panose="02070309020205020404" pitchFamily="49" charset="0"/>
                <a:cs typeface="Courier New" panose="02070309020205020404" pitchFamily="49" charset="0"/>
              </a:rPr>
              <a:t>Algorithm Fibonacci (n) {</a:t>
            </a:r>
            <a:r>
              <a:rPr lang="en-US" altLang="en-US" sz="1600" b="1" dirty="0">
                <a:latin typeface="Courier New" panose="02070309020205020404" pitchFamily="49" charset="0"/>
                <a:cs typeface="Courier New" panose="02070309020205020404" pitchFamily="49" charset="0"/>
              </a:rPr>
              <a:t> </a:t>
            </a:r>
            <a:r>
              <a:rPr lang="en-US" altLang="en-US" sz="1400" b="1" dirty="0">
                <a:solidFill>
                  <a:srgbClr val="006600"/>
                </a:solidFill>
                <a:latin typeface="Courier New" panose="02070309020205020404" pitchFamily="49" charset="0"/>
                <a:cs typeface="Courier New" panose="02070309020205020404" pitchFamily="49" charset="0"/>
              </a:rPr>
              <a:t>// Recursively calculates Fibonacci number</a:t>
            </a:r>
          </a:p>
          <a:p>
            <a:pPr eaLnBrk="1" hangingPunct="1">
              <a:buFontTx/>
              <a:buNone/>
            </a:pPr>
            <a:r>
              <a:rPr lang="en-US" altLang="en-US" sz="1400" b="1" dirty="0">
                <a:solidFill>
                  <a:srgbClr val="0066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if( n == 1 || n == 2)then</a:t>
            </a:r>
          </a:p>
          <a:p>
            <a:pPr eaLnBrk="1" hangingPunct="1">
              <a:buFontTx/>
              <a:buNone/>
            </a:pPr>
            <a:r>
              <a:rPr lang="en-US" altLang="en-US" sz="1600" b="1" dirty="0">
                <a:solidFill>
                  <a:srgbClr val="0000FF"/>
                </a:solidFill>
                <a:latin typeface="Courier New" panose="02070309020205020404" pitchFamily="49" charset="0"/>
                <a:cs typeface="Courier New" panose="02070309020205020404" pitchFamily="49" charset="0"/>
              </a:rPr>
              <a:t>      return 1;</a:t>
            </a:r>
          </a:p>
          <a:p>
            <a:pPr eaLnBrk="1" hangingPunct="1">
              <a:buFontTx/>
              <a:buNone/>
            </a:pPr>
            <a:r>
              <a:rPr lang="en-US" altLang="en-US" sz="1600" b="1" dirty="0">
                <a:solidFill>
                  <a:srgbClr val="0000FF"/>
                </a:solidFill>
                <a:latin typeface="Courier New" panose="02070309020205020404" pitchFamily="49" charset="0"/>
                <a:cs typeface="Courier New" panose="02070309020205020404" pitchFamily="49" charset="0"/>
              </a:rPr>
              <a:t>  else</a:t>
            </a:r>
          </a:p>
          <a:p>
            <a:pPr eaLnBrk="1" hangingPunct="1">
              <a:buFontTx/>
              <a:buNone/>
            </a:pPr>
            <a:r>
              <a:rPr lang="en-US" altLang="en-US" sz="1600" b="1" dirty="0">
                <a:solidFill>
                  <a:srgbClr val="0000FF"/>
                </a:solidFill>
                <a:latin typeface="Courier New" panose="02070309020205020404" pitchFamily="49" charset="0"/>
                <a:cs typeface="Courier New" panose="02070309020205020404" pitchFamily="49" charset="0"/>
              </a:rPr>
              <a:t>      return Fibonacci(n – 1) + Fibonacci(n – 2);</a:t>
            </a:r>
          </a:p>
          <a:p>
            <a:pPr eaLnBrk="1" hangingPunct="1">
              <a:buFontTx/>
              <a:buNone/>
            </a:pPr>
            <a:r>
              <a:rPr lang="en-US" altLang="en-US" sz="1600" b="1" dirty="0">
                <a:latin typeface="Courier New" panose="02070309020205020404" pitchFamily="49" charset="0"/>
                <a:cs typeface="Courier New" panose="02070309020205020404" pitchFamily="49" charset="0"/>
              </a:rPr>
              <a:t>}</a:t>
            </a:r>
          </a:p>
        </p:txBody>
      </p:sp>
      <p:sp>
        <p:nvSpPr>
          <p:cNvPr id="7" name="Rectangle 6">
            <a:extLst>
              <a:ext uri="{FF2B5EF4-FFF2-40B4-BE49-F238E27FC236}">
                <a16:creationId xmlns:a16="http://schemas.microsoft.com/office/drawing/2014/main" id="{2DCB4104-E017-4F60-98BE-4DCD79868D69}"/>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05D8378-B3F9-41DC-A418-236D382AB230}"/>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0DF55-EBEF-4147-A15D-325DEB9CD44E}"/>
              </a:ext>
            </a:extLst>
          </p:cNvPr>
          <p:cNvSpPr>
            <a:spLocks noGrp="1"/>
          </p:cNvSpPr>
          <p:nvPr>
            <p:ph type="title"/>
          </p:nvPr>
        </p:nvSpPr>
        <p:spPr>
          <a:xfrm>
            <a:off x="148883" y="1"/>
            <a:ext cx="3432517" cy="733758"/>
          </a:xfrm>
        </p:spPr>
        <p:txBody>
          <a:bodyPr>
            <a:normAutofit/>
          </a:bodyPr>
          <a:lstStyle/>
          <a:p>
            <a:r>
              <a:rPr lang="en-GB" sz="3200" b="1" i="0" dirty="0">
                <a:solidFill>
                  <a:srgbClr val="000000"/>
                </a:solidFill>
                <a:effectLst/>
              </a:rPr>
              <a:t>Tower of Hanoi</a:t>
            </a:r>
            <a:endParaRPr lang="en-US" sz="3200" b="1" dirty="0"/>
          </a:p>
        </p:txBody>
      </p:sp>
      <p:sp>
        <p:nvSpPr>
          <p:cNvPr id="3" name="Content Placeholder 2">
            <a:extLst>
              <a:ext uri="{FF2B5EF4-FFF2-40B4-BE49-F238E27FC236}">
                <a16:creationId xmlns:a16="http://schemas.microsoft.com/office/drawing/2014/main" id="{B2D1BA5E-8FAB-4F4D-978E-47B0E84673E2}"/>
              </a:ext>
            </a:extLst>
          </p:cNvPr>
          <p:cNvSpPr>
            <a:spLocks noGrp="1"/>
          </p:cNvSpPr>
          <p:nvPr>
            <p:ph idx="1"/>
          </p:nvPr>
        </p:nvSpPr>
        <p:spPr>
          <a:xfrm>
            <a:off x="731520" y="733764"/>
            <a:ext cx="9932963" cy="2416011"/>
          </a:xfrm>
        </p:spPr>
        <p:txBody>
          <a:bodyPr>
            <a:normAutofit fontScale="25000" lnSpcReduction="20000"/>
          </a:bodyPr>
          <a:lstStyle/>
          <a:p>
            <a:pPr marL="0" indent="0" algn="just">
              <a:lnSpc>
                <a:spcPct val="120000"/>
              </a:lnSpc>
              <a:buNone/>
            </a:pPr>
            <a:r>
              <a:rPr lang="en-GB" sz="7200" b="0" i="0" dirty="0">
                <a:solidFill>
                  <a:srgbClr val="000000"/>
                </a:solidFill>
                <a:effectLst/>
                <a:latin typeface="Arial" panose="020B0604020202020204" pitchFamily="34" charset="0"/>
              </a:rPr>
              <a:t>Tower of Hanoi, is a mathematical puzzle which consists of three towers (pegs) and more than one rings is as depicted</a:t>
            </a:r>
          </a:p>
          <a:p>
            <a:pPr marL="0" indent="0" algn="just">
              <a:lnSpc>
                <a:spcPct val="120000"/>
              </a:lnSpc>
              <a:buNone/>
            </a:pPr>
            <a:r>
              <a:rPr lang="en-GB" sz="7200" b="1" i="0" dirty="0">
                <a:effectLst/>
                <a:latin typeface="Arial" panose="020B0604020202020204" pitchFamily="34" charset="0"/>
              </a:rPr>
              <a:t>Rules</a:t>
            </a:r>
          </a:p>
          <a:p>
            <a:pPr marL="0" indent="0" algn="just">
              <a:lnSpc>
                <a:spcPct val="120000"/>
              </a:lnSpc>
              <a:buNone/>
            </a:pPr>
            <a:r>
              <a:rPr lang="en-GB" sz="7200" b="0" i="0" dirty="0">
                <a:solidFill>
                  <a:srgbClr val="000000"/>
                </a:solidFill>
                <a:effectLst/>
                <a:latin typeface="Arial" panose="020B0604020202020204" pitchFamily="34" charset="0"/>
              </a:rPr>
              <a:t>The mission is to move all the disks to some another tower without violating the sequence of arrangement. A few rules to be followed for Tower of Hanoi are </a:t>
            </a:r>
          </a:p>
          <a:p>
            <a:pPr>
              <a:lnSpc>
                <a:spcPct val="120000"/>
              </a:lnSpc>
            </a:pPr>
            <a:r>
              <a:rPr lang="en-GB" sz="7200" b="0" i="0" dirty="0">
                <a:effectLst/>
                <a:latin typeface="Arial" panose="020B0604020202020204" pitchFamily="34" charset="0"/>
              </a:rPr>
              <a:t>		Only one disk can be moved among the towers at any given time.</a:t>
            </a:r>
          </a:p>
          <a:p>
            <a:pPr>
              <a:lnSpc>
                <a:spcPct val="120000"/>
              </a:lnSpc>
            </a:pPr>
            <a:r>
              <a:rPr lang="en-GB" sz="7200" b="0" i="0" dirty="0">
                <a:effectLst/>
                <a:latin typeface="Arial" panose="020B0604020202020204" pitchFamily="34" charset="0"/>
              </a:rPr>
              <a:t>		Only the "top" disk can be removed.</a:t>
            </a:r>
          </a:p>
          <a:p>
            <a:pPr>
              <a:lnSpc>
                <a:spcPct val="120000"/>
              </a:lnSpc>
            </a:pPr>
            <a:r>
              <a:rPr lang="en-GB" sz="7200" b="0" i="0" dirty="0">
                <a:effectLst/>
                <a:latin typeface="Arial" panose="020B0604020202020204" pitchFamily="34" charset="0"/>
              </a:rPr>
              <a:t>		No large disk can sit over a small disk.</a:t>
            </a:r>
          </a:p>
          <a:p>
            <a:endParaRPr lang="en-US" dirty="0"/>
          </a:p>
        </p:txBody>
      </p:sp>
      <p:sp>
        <p:nvSpPr>
          <p:cNvPr id="6" name="Slide Number Placeholder 5">
            <a:extLst>
              <a:ext uri="{FF2B5EF4-FFF2-40B4-BE49-F238E27FC236}">
                <a16:creationId xmlns:a16="http://schemas.microsoft.com/office/drawing/2014/main" id="{D6330659-7318-492A-AF14-5BFBD7CF86FC}"/>
              </a:ext>
            </a:extLst>
          </p:cNvPr>
          <p:cNvSpPr>
            <a:spLocks noGrp="1"/>
          </p:cNvSpPr>
          <p:nvPr>
            <p:ph type="sldNum" sz="quarter" idx="12"/>
          </p:nvPr>
        </p:nvSpPr>
        <p:spPr/>
        <p:txBody>
          <a:bodyPr/>
          <a:lstStyle/>
          <a:p>
            <a:fld id="{E56CE4DE-24DF-4EA5-A3D4-7C8ABA40D5A3}" type="slidenum">
              <a:rPr lang="en-US" smtClean="0"/>
              <a:t>12</a:t>
            </a:fld>
            <a:endParaRPr lang="en-US"/>
          </a:p>
        </p:txBody>
      </p:sp>
      <p:pic>
        <p:nvPicPr>
          <p:cNvPr id="4" name="Picture 3">
            <a:extLst>
              <a:ext uri="{FF2B5EF4-FFF2-40B4-BE49-F238E27FC236}">
                <a16:creationId xmlns:a16="http://schemas.microsoft.com/office/drawing/2014/main" id="{C959280C-7570-4A49-A4BC-BC7F5538361E}"/>
              </a:ext>
            </a:extLst>
          </p:cNvPr>
          <p:cNvPicPr>
            <a:picLocks noChangeAspect="1"/>
          </p:cNvPicPr>
          <p:nvPr/>
        </p:nvPicPr>
        <p:blipFill>
          <a:blip r:embed="rId2"/>
          <a:stretch>
            <a:fillRect/>
          </a:stretch>
        </p:blipFill>
        <p:spPr>
          <a:xfrm>
            <a:off x="3326859" y="4094272"/>
            <a:ext cx="5352752" cy="2268504"/>
          </a:xfrm>
          <a:prstGeom prst="rect">
            <a:avLst/>
          </a:prstGeom>
        </p:spPr>
      </p:pic>
      <p:sp>
        <p:nvSpPr>
          <p:cNvPr id="7" name="Rectangle 6">
            <a:extLst>
              <a:ext uri="{FF2B5EF4-FFF2-40B4-BE49-F238E27FC236}">
                <a16:creationId xmlns:a16="http://schemas.microsoft.com/office/drawing/2014/main" id="{9296DC04-2D91-489F-A3C1-3FFE33A664C0}"/>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45632AC-E233-4640-BCE2-2DC33AD17E50}"/>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9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977E73-87FD-46B7-AFA4-275F8FF4DCA0}"/>
              </a:ext>
            </a:extLst>
          </p:cNvPr>
          <p:cNvSpPr>
            <a:spLocks noGrp="1"/>
          </p:cNvSpPr>
          <p:nvPr>
            <p:ph type="sldNum" sz="quarter" idx="12"/>
          </p:nvPr>
        </p:nvSpPr>
        <p:spPr/>
        <p:txBody>
          <a:bodyPr/>
          <a:lstStyle/>
          <a:p>
            <a:fld id="{E56CE4DE-24DF-4EA5-A3D4-7C8ABA40D5A3}" type="slidenum">
              <a:rPr lang="en-US" smtClean="0"/>
              <a:t>13</a:t>
            </a:fld>
            <a:endParaRPr lang="en-US"/>
          </a:p>
        </p:txBody>
      </p:sp>
      <p:pic>
        <p:nvPicPr>
          <p:cNvPr id="5" name="Picture 4">
            <a:extLst>
              <a:ext uri="{FF2B5EF4-FFF2-40B4-BE49-F238E27FC236}">
                <a16:creationId xmlns:a16="http://schemas.microsoft.com/office/drawing/2014/main" id="{5446FFCD-E234-4A10-8D90-DE7CFE07C155}"/>
              </a:ext>
            </a:extLst>
          </p:cNvPr>
          <p:cNvPicPr>
            <a:picLocks noChangeAspect="1"/>
          </p:cNvPicPr>
          <p:nvPr/>
        </p:nvPicPr>
        <p:blipFill>
          <a:blip r:embed="rId2"/>
          <a:stretch>
            <a:fillRect/>
          </a:stretch>
        </p:blipFill>
        <p:spPr>
          <a:xfrm>
            <a:off x="6907237" y="1760544"/>
            <a:ext cx="5050703" cy="2881794"/>
          </a:xfrm>
          <a:prstGeom prst="rect">
            <a:avLst/>
          </a:prstGeom>
        </p:spPr>
      </p:pic>
      <p:pic>
        <p:nvPicPr>
          <p:cNvPr id="8" name="Picture 7">
            <a:extLst>
              <a:ext uri="{FF2B5EF4-FFF2-40B4-BE49-F238E27FC236}">
                <a16:creationId xmlns:a16="http://schemas.microsoft.com/office/drawing/2014/main" id="{A39F9A40-831A-479A-B549-05F08F61762B}"/>
              </a:ext>
            </a:extLst>
          </p:cNvPr>
          <p:cNvPicPr>
            <a:picLocks noChangeAspect="1"/>
          </p:cNvPicPr>
          <p:nvPr/>
        </p:nvPicPr>
        <p:blipFill>
          <a:blip r:embed="rId3"/>
          <a:stretch>
            <a:fillRect/>
          </a:stretch>
        </p:blipFill>
        <p:spPr>
          <a:xfrm>
            <a:off x="697068" y="914400"/>
            <a:ext cx="10656732" cy="595313"/>
          </a:xfrm>
          <a:prstGeom prst="rect">
            <a:avLst/>
          </a:prstGeom>
        </p:spPr>
      </p:pic>
      <p:pic>
        <p:nvPicPr>
          <p:cNvPr id="9" name="Picture 8">
            <a:extLst>
              <a:ext uri="{FF2B5EF4-FFF2-40B4-BE49-F238E27FC236}">
                <a16:creationId xmlns:a16="http://schemas.microsoft.com/office/drawing/2014/main" id="{0586D53C-B0CA-446F-8C2A-F76DA7C14FCD}"/>
              </a:ext>
            </a:extLst>
          </p:cNvPr>
          <p:cNvPicPr>
            <a:picLocks noChangeAspect="1"/>
          </p:cNvPicPr>
          <p:nvPr/>
        </p:nvPicPr>
        <p:blipFill>
          <a:blip r:embed="rId4"/>
          <a:stretch>
            <a:fillRect/>
          </a:stretch>
        </p:blipFill>
        <p:spPr>
          <a:xfrm>
            <a:off x="0" y="1623853"/>
            <a:ext cx="6907237" cy="3018485"/>
          </a:xfrm>
          <a:prstGeom prst="rect">
            <a:avLst/>
          </a:prstGeom>
        </p:spPr>
      </p:pic>
      <p:pic>
        <p:nvPicPr>
          <p:cNvPr id="10" name="Picture 9">
            <a:extLst>
              <a:ext uri="{FF2B5EF4-FFF2-40B4-BE49-F238E27FC236}">
                <a16:creationId xmlns:a16="http://schemas.microsoft.com/office/drawing/2014/main" id="{646D45A7-D358-4C6A-9085-C6A1333E06E4}"/>
              </a:ext>
            </a:extLst>
          </p:cNvPr>
          <p:cNvPicPr>
            <a:picLocks noChangeAspect="1"/>
          </p:cNvPicPr>
          <p:nvPr/>
        </p:nvPicPr>
        <p:blipFill>
          <a:blip r:embed="rId5"/>
          <a:stretch>
            <a:fillRect/>
          </a:stretch>
        </p:blipFill>
        <p:spPr>
          <a:xfrm>
            <a:off x="697069" y="4893169"/>
            <a:ext cx="10416408" cy="1627773"/>
          </a:xfrm>
          <a:prstGeom prst="rect">
            <a:avLst/>
          </a:prstGeom>
        </p:spPr>
      </p:pic>
      <p:sp>
        <p:nvSpPr>
          <p:cNvPr id="11" name="Rectangle 10">
            <a:extLst>
              <a:ext uri="{FF2B5EF4-FFF2-40B4-BE49-F238E27FC236}">
                <a16:creationId xmlns:a16="http://schemas.microsoft.com/office/drawing/2014/main" id="{A3590C7C-BE72-40C5-9FC8-4517B671724A}"/>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74849EE-0F0D-460D-983D-8A265696C3A3}"/>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ADD94B05-5F36-41C0-B11B-88A508F45C3D}"/>
              </a:ext>
            </a:extLst>
          </p:cNvPr>
          <p:cNvSpPr>
            <a:spLocks noGrp="1"/>
          </p:cNvSpPr>
          <p:nvPr>
            <p:ph type="title"/>
          </p:nvPr>
        </p:nvSpPr>
        <p:spPr>
          <a:xfrm>
            <a:off x="148883" y="1"/>
            <a:ext cx="3432517" cy="733758"/>
          </a:xfrm>
        </p:spPr>
        <p:txBody>
          <a:bodyPr>
            <a:normAutofit/>
          </a:bodyPr>
          <a:lstStyle/>
          <a:p>
            <a:r>
              <a:rPr lang="en-GB" sz="3200" b="1" i="0" dirty="0">
                <a:solidFill>
                  <a:srgbClr val="000000"/>
                </a:solidFill>
                <a:effectLst/>
              </a:rPr>
              <a:t>Tower of Hanoi</a:t>
            </a:r>
            <a:endParaRPr lang="en-US" sz="3200" b="1" dirty="0"/>
          </a:p>
        </p:txBody>
      </p:sp>
    </p:spTree>
    <p:extLst>
      <p:ext uri="{BB962C8B-B14F-4D97-AF65-F5344CB8AC3E}">
        <p14:creationId xmlns:p14="http://schemas.microsoft.com/office/powerpoint/2010/main" val="1126092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36C6-55E6-426A-95BB-6D43A869F8AA}"/>
              </a:ext>
            </a:extLst>
          </p:cNvPr>
          <p:cNvSpPr>
            <a:spLocks noGrp="1"/>
          </p:cNvSpPr>
          <p:nvPr>
            <p:ph type="title"/>
          </p:nvPr>
        </p:nvSpPr>
        <p:spPr>
          <a:xfrm>
            <a:off x="172278" y="-107594"/>
            <a:ext cx="10515600" cy="1325563"/>
          </a:xfrm>
        </p:spPr>
        <p:txBody>
          <a:bodyPr vert="horz" lIns="91440" tIns="45720" rIns="91440" bIns="45720" rtlCol="0" anchor="ctr">
            <a:normAutofit/>
          </a:bodyPr>
          <a:lstStyle/>
          <a:p>
            <a:r>
              <a:rPr lang="en-US" sz="3200" b="1" kern="1200" dirty="0">
                <a:solidFill>
                  <a:schemeClr val="tx1"/>
                </a:solidFill>
                <a:latin typeface="+mj-lt"/>
                <a:ea typeface="+mj-ea"/>
                <a:cs typeface="+mj-cs"/>
              </a:rPr>
              <a:t>Algorithm TOH</a:t>
            </a:r>
          </a:p>
        </p:txBody>
      </p:sp>
      <p:sp>
        <p:nvSpPr>
          <p:cNvPr id="5" name="Rectangle 1">
            <a:extLst>
              <a:ext uri="{FF2B5EF4-FFF2-40B4-BE49-F238E27FC236}">
                <a16:creationId xmlns:a16="http://schemas.microsoft.com/office/drawing/2014/main" id="{C51FC472-B39B-47B7-8B79-9B8DE3CDBA63}"/>
              </a:ext>
            </a:extLst>
          </p:cNvPr>
          <p:cNvSpPr>
            <a:spLocks noGrp="1" noChangeArrowheads="1"/>
          </p:cNvSpPr>
          <p:nvPr>
            <p:ph idx="1"/>
          </p:nvPr>
        </p:nvSpPr>
        <p:spPr bwMode="auto">
          <a:xfrm>
            <a:off x="2053883" y="1384217"/>
            <a:ext cx="7272997" cy="155593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Arial" panose="020B0604020202020204" pitchFamily="34" charset="0"/>
                <a:cs typeface="Arial" panose="020B0604020202020204" pitchFamily="34" charset="0"/>
              </a:rPr>
              <a:t>The steps to follow are −</a:t>
            </a:r>
            <a:endParaRPr kumimoji="0" lang="en-US" altLang="en-US" sz="2000" b="1" i="0" u="none" strike="noStrike" cap="none" normalizeH="0" baseline="0" dirty="0">
              <a:ln>
                <a:noFill/>
              </a:ln>
              <a:effectLst/>
              <a:latin typeface="Courier New" panose="02070309020205020404" pitchFamily="49" charset="0"/>
              <a:cs typeface="Courier New" panose="02070309020205020404" pitchFamily="49" charset="0"/>
            </a:endParaRPr>
          </a:p>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dirty="0">
                <a:ln>
                  <a:noFill/>
                </a:ln>
                <a:effectLst/>
                <a:latin typeface="Courier New" panose="02070309020205020404" pitchFamily="49" charset="0"/>
                <a:cs typeface="Courier New" panose="02070309020205020404" pitchFamily="49" charset="0"/>
              </a:rPr>
              <a:t>Step 1</a:t>
            </a:r>
            <a:r>
              <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rPr>
              <a:t> − Move n-1 disks from </a:t>
            </a:r>
            <a:r>
              <a:rPr kumimoji="0" lang="en-US" altLang="en-US" sz="2000" b="1" i="0" u="none" strike="noStrike" cap="none" normalizeH="0" baseline="0" dirty="0">
                <a:ln>
                  <a:noFill/>
                </a:ln>
                <a:effectLst/>
                <a:latin typeface="Courier New" panose="02070309020205020404" pitchFamily="49" charset="0"/>
                <a:cs typeface="Courier New" panose="02070309020205020404" pitchFamily="49" charset="0"/>
              </a:rPr>
              <a:t>source (X</a:t>
            </a:r>
            <a:r>
              <a:rPr lang="en-US" altLang="en-US" sz="2000" dirty="0">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rPr>
              <a:t>to </a:t>
            </a:r>
            <a:r>
              <a:rPr kumimoji="0" lang="en-US" altLang="en-US" sz="2000" b="1" i="0" u="none" strike="noStrike" cap="none" normalizeH="0" baseline="0" dirty="0">
                <a:ln>
                  <a:noFill/>
                </a:ln>
                <a:effectLst/>
                <a:latin typeface="Courier New" panose="02070309020205020404" pitchFamily="49" charset="0"/>
                <a:cs typeface="Courier New" panose="02070309020205020404" pitchFamily="49" charset="0"/>
              </a:rPr>
              <a:t>aux(Y)</a:t>
            </a:r>
            <a:r>
              <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rPr>
              <a:t> </a:t>
            </a:r>
          </a:p>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dirty="0">
                <a:ln>
                  <a:noFill/>
                </a:ln>
                <a:effectLst/>
                <a:latin typeface="Courier New" panose="02070309020205020404" pitchFamily="49" charset="0"/>
                <a:cs typeface="Courier New" panose="02070309020205020404" pitchFamily="49" charset="0"/>
              </a:rPr>
              <a:t>Step 2</a:t>
            </a:r>
            <a:r>
              <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rPr>
              <a:t> − Move n</a:t>
            </a:r>
            <a:r>
              <a:rPr kumimoji="0" lang="en-US" altLang="en-US" sz="2000" b="0" i="0" u="none" strike="noStrike" cap="none" normalizeH="0" baseline="30000" dirty="0">
                <a:ln>
                  <a:noFill/>
                </a:ln>
                <a:effectLst/>
                <a:latin typeface="Courier New" panose="02070309020205020404" pitchFamily="49" charset="0"/>
                <a:cs typeface="Courier New" panose="02070309020205020404" pitchFamily="49" charset="0"/>
              </a:rPr>
              <a:t>th</a:t>
            </a:r>
            <a:r>
              <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rPr>
              <a:t> disk from </a:t>
            </a:r>
            <a:r>
              <a:rPr kumimoji="0" lang="en-US" altLang="en-US" sz="2000" b="1" i="0" u="none" strike="noStrike" cap="none" normalizeH="0" baseline="0" dirty="0">
                <a:ln>
                  <a:noFill/>
                </a:ln>
                <a:effectLst/>
                <a:latin typeface="Courier New" panose="02070309020205020404" pitchFamily="49" charset="0"/>
                <a:cs typeface="Courier New" panose="02070309020205020404" pitchFamily="49" charset="0"/>
              </a:rPr>
              <a:t>source(X)</a:t>
            </a:r>
            <a:r>
              <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rPr>
              <a:t> to </a:t>
            </a:r>
            <a:r>
              <a:rPr kumimoji="0" lang="en-US" altLang="en-US" sz="2000" b="1" i="0" u="none" strike="noStrike" cap="none" normalizeH="0" baseline="0" dirty="0" err="1">
                <a:ln>
                  <a:noFill/>
                </a:ln>
                <a:effectLst/>
                <a:latin typeface="Courier New" panose="02070309020205020404" pitchFamily="49" charset="0"/>
                <a:cs typeface="Courier New" panose="02070309020205020404" pitchFamily="49" charset="0"/>
              </a:rPr>
              <a:t>dest</a:t>
            </a:r>
            <a:r>
              <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rPr>
              <a:t> (Z)</a:t>
            </a:r>
          </a:p>
          <a:p>
            <a:pPr marL="0" marR="0" lvl="0" indent="0" defTabSz="914400" rtl="0" eaLnBrk="0" fontAlgn="base" latinLnBrk="0" hangingPunct="0">
              <a:spcBef>
                <a:spcPct val="0"/>
              </a:spcBef>
              <a:spcAft>
                <a:spcPts val="600"/>
              </a:spcAft>
              <a:buClrTx/>
              <a:buSzTx/>
              <a:buFontTx/>
              <a:buNone/>
              <a:tabLst/>
            </a:pPr>
            <a:r>
              <a:rPr kumimoji="0" lang="en-US" altLang="en-US" sz="2000" b="1" i="0" u="none" strike="noStrike" cap="none" normalizeH="0" baseline="0" dirty="0">
                <a:ln>
                  <a:noFill/>
                </a:ln>
                <a:effectLst/>
                <a:latin typeface="Courier New" panose="02070309020205020404" pitchFamily="49" charset="0"/>
                <a:cs typeface="Courier New" panose="02070309020205020404" pitchFamily="49" charset="0"/>
              </a:rPr>
              <a:t>Step 3</a:t>
            </a:r>
            <a:r>
              <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rPr>
              <a:t> − Move n-1 disks from </a:t>
            </a:r>
            <a:r>
              <a:rPr kumimoji="0" lang="en-US" altLang="en-US" sz="2000" b="1" i="0" u="none" strike="noStrike" cap="none" normalizeH="0" baseline="0" dirty="0">
                <a:ln>
                  <a:noFill/>
                </a:ln>
                <a:effectLst/>
                <a:latin typeface="Courier New" panose="02070309020205020404" pitchFamily="49" charset="0"/>
                <a:cs typeface="Courier New" panose="02070309020205020404" pitchFamily="49" charset="0"/>
              </a:rPr>
              <a:t>aux (Y)</a:t>
            </a:r>
            <a:r>
              <a:rPr kumimoji="0" lang="en-US" altLang="en-US" sz="2000" b="0" i="0" u="none" strike="noStrike" cap="none" normalizeH="0" baseline="0" dirty="0">
                <a:ln>
                  <a:noFill/>
                </a:ln>
                <a:effectLst/>
                <a:latin typeface="Courier New" panose="02070309020205020404" pitchFamily="49" charset="0"/>
                <a:cs typeface="Courier New" panose="02070309020205020404" pitchFamily="49" charset="0"/>
              </a:rPr>
              <a:t> to </a:t>
            </a:r>
            <a:r>
              <a:rPr kumimoji="0" lang="en-US" altLang="en-US" sz="2000" b="1" i="0" u="none" strike="noStrike" cap="none" normalizeH="0" baseline="0" dirty="0" err="1">
                <a:ln>
                  <a:noFill/>
                </a:ln>
                <a:effectLst/>
                <a:latin typeface="Courier New" panose="02070309020205020404" pitchFamily="49" charset="0"/>
                <a:cs typeface="Courier New" panose="02070309020205020404" pitchFamily="49" charset="0"/>
              </a:rPr>
              <a:t>dest</a:t>
            </a:r>
            <a:r>
              <a:rPr kumimoji="0" lang="en-US" altLang="en-US" sz="2000" b="0" i="0" u="none" strike="noStrike" cap="none" normalizeH="0" baseline="0" dirty="0">
                <a:ln>
                  <a:noFill/>
                </a:ln>
                <a:effectLst/>
              </a:rPr>
              <a:t> (Z)</a:t>
            </a:r>
            <a:endParaRPr kumimoji="0" lang="en-US" altLang="en-US" sz="2000" b="0" i="0" u="none" strike="noStrike" cap="none" normalizeH="0" baseline="0" dirty="0">
              <a:ln>
                <a:noFill/>
              </a:ln>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6CC0DC2D-6E73-45F1-B177-68FC63232917}"/>
              </a:ext>
            </a:extLst>
          </p:cNvPr>
          <p:cNvSpPr>
            <a:spLocks noGrp="1"/>
          </p:cNvSpPr>
          <p:nvPr>
            <p:ph type="sldNum" sz="quarter" idx="12"/>
          </p:nvPr>
        </p:nvSpPr>
        <p:spPr/>
        <p:txBody>
          <a:bodyPr/>
          <a:lstStyle/>
          <a:p>
            <a:fld id="{E56CE4DE-24DF-4EA5-A3D4-7C8ABA40D5A3}" type="slidenum">
              <a:rPr lang="en-US" smtClean="0"/>
              <a:t>14</a:t>
            </a:fld>
            <a:endParaRPr lang="en-US"/>
          </a:p>
        </p:txBody>
      </p:sp>
      <p:sp>
        <p:nvSpPr>
          <p:cNvPr id="7" name="Content Placeholder 2">
            <a:extLst>
              <a:ext uri="{FF2B5EF4-FFF2-40B4-BE49-F238E27FC236}">
                <a16:creationId xmlns:a16="http://schemas.microsoft.com/office/drawing/2014/main" id="{23EF4FD0-3695-4BA1-B840-8AD3FD98CBB0}"/>
              </a:ext>
            </a:extLst>
          </p:cNvPr>
          <p:cNvSpPr txBox="1">
            <a:spLocks/>
          </p:cNvSpPr>
          <p:nvPr/>
        </p:nvSpPr>
        <p:spPr>
          <a:xfrm>
            <a:off x="2053883" y="3167013"/>
            <a:ext cx="7272998" cy="256383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Algorithm TOH(n, x, y, z)</a:t>
            </a:r>
          </a:p>
          <a:p>
            <a:pPr marL="0" indent="0">
              <a:buFont typeface="Arial" panose="020B0604020202020204" pitchFamily="34" charset="0"/>
              <a:buNone/>
            </a:pPr>
            <a:r>
              <a:rPr lang="en-GB" dirty="0"/>
              <a:t>// Move the top n discs from x to z, where x is source, Y auxiliary tower, Z is destination</a:t>
            </a:r>
          </a:p>
          <a:p>
            <a:pPr marL="0" indent="0">
              <a:buFont typeface="Arial" panose="020B0604020202020204" pitchFamily="34" charset="0"/>
              <a:buNone/>
            </a:pPr>
            <a:r>
              <a:rPr lang="en-GB" dirty="0"/>
              <a:t>	{</a:t>
            </a:r>
          </a:p>
          <a:p>
            <a:pPr marL="0" indent="0">
              <a:buFont typeface="Arial" panose="020B0604020202020204" pitchFamily="34" charset="0"/>
              <a:buNone/>
            </a:pPr>
            <a:r>
              <a:rPr lang="en-GB" dirty="0"/>
              <a:t>		if(n&gt;=1)then {</a:t>
            </a:r>
          </a:p>
          <a:p>
            <a:pPr marL="0" indent="0">
              <a:buFont typeface="Arial" panose="020B0604020202020204" pitchFamily="34" charset="0"/>
              <a:buNone/>
            </a:pPr>
            <a:r>
              <a:rPr lang="en-GB" dirty="0"/>
              <a:t>			TOH(n-1, x, z, y);</a:t>
            </a:r>
          </a:p>
          <a:p>
            <a:pPr marL="0" indent="0">
              <a:buFont typeface="Arial" panose="020B0604020202020204" pitchFamily="34" charset="0"/>
              <a:buNone/>
            </a:pPr>
            <a:r>
              <a:rPr lang="en-GB" dirty="0"/>
              <a:t>			write( Move a disc from x to z);</a:t>
            </a:r>
          </a:p>
          <a:p>
            <a:pPr marL="0" indent="0">
              <a:buFont typeface="Arial" panose="020B0604020202020204" pitchFamily="34" charset="0"/>
              <a:buNone/>
            </a:pPr>
            <a:r>
              <a:rPr lang="en-GB" dirty="0"/>
              <a:t>			TOH(n-1, y, x, z);</a:t>
            </a:r>
          </a:p>
          <a:p>
            <a:pPr marL="0" indent="0">
              <a:buFont typeface="Arial" panose="020B0604020202020204" pitchFamily="34" charset="0"/>
              <a:buNone/>
            </a:pPr>
            <a:r>
              <a:rPr lang="en-GB" dirty="0"/>
              <a:t>		  	  }</a:t>
            </a:r>
          </a:p>
          <a:p>
            <a:pPr marL="0" indent="0">
              <a:buFont typeface="Arial" panose="020B0604020202020204" pitchFamily="34" charset="0"/>
              <a:buNone/>
            </a:pPr>
            <a:r>
              <a:rPr lang="en-GB" dirty="0"/>
              <a:t>  	  }</a:t>
            </a:r>
            <a:endParaRPr lang="en-US" dirty="0"/>
          </a:p>
        </p:txBody>
      </p:sp>
      <p:sp>
        <p:nvSpPr>
          <p:cNvPr id="8" name="Rectangle 7">
            <a:extLst>
              <a:ext uri="{FF2B5EF4-FFF2-40B4-BE49-F238E27FC236}">
                <a16:creationId xmlns:a16="http://schemas.microsoft.com/office/drawing/2014/main" id="{11E2492F-CA8C-4586-AE01-C7C9AFC5CDC0}"/>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7DE95BC-18F9-4F31-BD49-7FE1EC9EC60D}"/>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02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0DE0946-C042-45F2-A318-DFFF85797AE7}"/>
              </a:ext>
            </a:extLst>
          </p:cNvPr>
          <p:cNvSpPr>
            <a:spLocks noGrp="1" noChangeArrowheads="1"/>
          </p:cNvSpPr>
          <p:nvPr>
            <p:ph type="title"/>
          </p:nvPr>
        </p:nvSpPr>
        <p:spPr>
          <a:xfrm>
            <a:off x="147363" y="238161"/>
            <a:ext cx="8686800" cy="417513"/>
          </a:xfrm>
        </p:spPr>
        <p:txBody>
          <a:bodyPr/>
          <a:lstStyle/>
          <a:p>
            <a:pPr eaLnBrk="1" hangingPunct="1"/>
            <a:r>
              <a:rPr lang="en-US" altLang="en-US" sz="2000" b="1" dirty="0"/>
              <a:t>Analysis of Recursive Towers of Hanoi Algorithm </a:t>
            </a:r>
          </a:p>
        </p:txBody>
      </p:sp>
      <p:sp>
        <p:nvSpPr>
          <p:cNvPr id="33795" name="Rectangle 3">
            <a:extLst>
              <a:ext uri="{FF2B5EF4-FFF2-40B4-BE49-F238E27FC236}">
                <a16:creationId xmlns:a16="http://schemas.microsoft.com/office/drawing/2014/main" id="{EA460068-6813-4046-8928-BFE77F3B4DEE}"/>
              </a:ext>
            </a:extLst>
          </p:cNvPr>
          <p:cNvSpPr>
            <a:spLocks noGrp="1" noChangeArrowheads="1"/>
          </p:cNvSpPr>
          <p:nvPr>
            <p:ph idx="1"/>
          </p:nvPr>
        </p:nvSpPr>
        <p:spPr>
          <a:xfrm>
            <a:off x="1487797" y="1074701"/>
            <a:ext cx="8964613" cy="5545138"/>
          </a:xfrm>
        </p:spPr>
        <p:txBody>
          <a:bodyPr/>
          <a:lstStyle/>
          <a:p>
            <a:pPr marL="381000" indent="-381000">
              <a:buNone/>
            </a:pPr>
            <a:r>
              <a:rPr lang="fr-FR" altLang="en-US" sz="1800" b="1" dirty="0" err="1"/>
              <a:t>Expanding</a:t>
            </a:r>
            <a:r>
              <a:rPr lang="fr-FR" altLang="en-US" sz="1800" b="1" dirty="0"/>
              <a:t>:</a:t>
            </a:r>
          </a:p>
          <a:p>
            <a:pPr marL="381000" indent="-381000">
              <a:buNone/>
            </a:pPr>
            <a:r>
              <a:rPr lang="fr-FR" altLang="en-US" sz="1800" b="1" dirty="0"/>
              <a:t>    </a:t>
            </a:r>
            <a:r>
              <a:rPr lang="fr-FR" altLang="en-US" sz="1600" b="1" dirty="0">
                <a:solidFill>
                  <a:srgbClr val="0000FF"/>
                </a:solidFill>
              </a:rPr>
              <a:t>T(1) = a                                                 (1)</a:t>
            </a:r>
          </a:p>
          <a:p>
            <a:pPr marL="381000" indent="-381000">
              <a:buNone/>
            </a:pPr>
            <a:r>
              <a:rPr lang="fr-FR" altLang="en-US" sz="1600" b="1" dirty="0">
                <a:solidFill>
                  <a:srgbClr val="0000FF"/>
                </a:solidFill>
              </a:rPr>
              <a:t>    T(n) = 2T(n – 1) + b            if n &gt; 1       (2)</a:t>
            </a:r>
          </a:p>
          <a:p>
            <a:pPr marL="381000" indent="-381000">
              <a:buNone/>
            </a:pPr>
            <a:r>
              <a:rPr lang="fr-FR" altLang="en-US" sz="1600" b="1" dirty="0"/>
              <a:t>            = 2[2T(n – 2) + b] + b 	  = </a:t>
            </a:r>
            <a:r>
              <a:rPr lang="fr-FR" altLang="en-US" sz="1600" b="1" dirty="0">
                <a:solidFill>
                  <a:srgbClr val="0000FF"/>
                </a:solidFill>
              </a:rPr>
              <a:t>2</a:t>
            </a:r>
            <a:r>
              <a:rPr lang="fr-FR" altLang="en-US" sz="1600" b="1" baseline="30000" dirty="0">
                <a:solidFill>
                  <a:srgbClr val="0000FF"/>
                </a:solidFill>
              </a:rPr>
              <a:t>2</a:t>
            </a:r>
            <a:r>
              <a:rPr lang="fr-FR" altLang="en-US" sz="1600" b="1" dirty="0">
                <a:solidFill>
                  <a:srgbClr val="0000FF"/>
                </a:solidFill>
              </a:rPr>
              <a:t> T(n – 2) + 2b + b                            </a:t>
            </a:r>
            <a:r>
              <a:rPr lang="fr-FR" altLang="en-US" sz="1400" dirty="0">
                <a:solidFill>
                  <a:srgbClr val="0000FF"/>
                </a:solidFill>
              </a:rPr>
              <a:t>by </a:t>
            </a:r>
            <a:r>
              <a:rPr lang="fr-FR" altLang="en-US" sz="1400" dirty="0" err="1">
                <a:solidFill>
                  <a:srgbClr val="0000FF"/>
                </a:solidFill>
              </a:rPr>
              <a:t>substituting</a:t>
            </a:r>
            <a:r>
              <a:rPr lang="fr-FR" altLang="en-US" sz="1400" dirty="0">
                <a:solidFill>
                  <a:srgbClr val="0000FF"/>
                </a:solidFill>
              </a:rPr>
              <a:t> T(n – 1) in (2)</a:t>
            </a:r>
            <a:r>
              <a:rPr lang="fr-FR" altLang="en-US" sz="1600" b="1" dirty="0">
                <a:solidFill>
                  <a:srgbClr val="0000FF"/>
                </a:solidFill>
              </a:rPr>
              <a:t> </a:t>
            </a:r>
          </a:p>
          <a:p>
            <a:pPr marL="381000" indent="-381000">
              <a:buNone/>
            </a:pPr>
            <a:r>
              <a:rPr lang="fr-FR" altLang="en-US" sz="1600" b="1" dirty="0"/>
              <a:t>	      = 2</a:t>
            </a:r>
            <a:r>
              <a:rPr lang="fr-FR" altLang="en-US" sz="1600" b="1" baseline="30000" dirty="0"/>
              <a:t>2</a:t>
            </a:r>
            <a:r>
              <a:rPr lang="fr-FR" altLang="en-US" sz="1600" b="1" dirty="0"/>
              <a:t> [2T(n – 3) + b] + 2b + b  = </a:t>
            </a:r>
            <a:r>
              <a:rPr lang="fr-FR" altLang="en-US" sz="1600" b="1" dirty="0">
                <a:solidFill>
                  <a:srgbClr val="0000FF"/>
                </a:solidFill>
              </a:rPr>
              <a:t>2</a:t>
            </a:r>
            <a:r>
              <a:rPr lang="fr-FR" altLang="en-US" sz="1600" b="1" baseline="30000" dirty="0">
                <a:solidFill>
                  <a:srgbClr val="0000FF"/>
                </a:solidFill>
              </a:rPr>
              <a:t>3</a:t>
            </a:r>
            <a:r>
              <a:rPr lang="fr-FR" altLang="en-US" sz="1600" b="1" dirty="0">
                <a:solidFill>
                  <a:srgbClr val="0000FF"/>
                </a:solidFill>
              </a:rPr>
              <a:t> T(n – 3) + 2</a:t>
            </a:r>
            <a:r>
              <a:rPr lang="fr-FR" altLang="en-US" sz="1600" b="1" baseline="30000" dirty="0">
                <a:solidFill>
                  <a:srgbClr val="0000FF"/>
                </a:solidFill>
              </a:rPr>
              <a:t>2</a:t>
            </a:r>
            <a:r>
              <a:rPr lang="fr-FR" altLang="en-US" sz="1600" b="1" dirty="0">
                <a:solidFill>
                  <a:srgbClr val="0000FF"/>
                </a:solidFill>
              </a:rPr>
              <a:t>b + 2b + b        </a:t>
            </a:r>
            <a:r>
              <a:rPr lang="fr-FR" altLang="en-US" sz="1400" dirty="0">
                <a:solidFill>
                  <a:srgbClr val="0000FF"/>
                </a:solidFill>
              </a:rPr>
              <a:t>by </a:t>
            </a:r>
            <a:r>
              <a:rPr lang="fr-FR" altLang="en-US" sz="1400" dirty="0" err="1">
                <a:solidFill>
                  <a:srgbClr val="0000FF"/>
                </a:solidFill>
              </a:rPr>
              <a:t>substituting</a:t>
            </a:r>
            <a:r>
              <a:rPr lang="fr-FR" altLang="en-US" sz="1400" dirty="0">
                <a:solidFill>
                  <a:srgbClr val="0000FF"/>
                </a:solidFill>
              </a:rPr>
              <a:t> T(n-2) in (2)</a:t>
            </a:r>
          </a:p>
          <a:p>
            <a:pPr marL="381000" indent="-381000">
              <a:buNone/>
            </a:pPr>
            <a:r>
              <a:rPr lang="fr-FR" altLang="en-US" sz="1600" b="1" dirty="0"/>
              <a:t>            = 2</a:t>
            </a:r>
            <a:r>
              <a:rPr lang="fr-FR" altLang="en-US" sz="1600" b="1" baseline="30000" dirty="0"/>
              <a:t>3</a:t>
            </a:r>
            <a:r>
              <a:rPr lang="fr-FR" altLang="en-US" sz="1600" b="1" dirty="0"/>
              <a:t> [2T(n – 4) + b] + 2</a:t>
            </a:r>
            <a:r>
              <a:rPr lang="fr-FR" altLang="en-US" sz="1600" b="1" baseline="30000" dirty="0"/>
              <a:t>2</a:t>
            </a:r>
            <a:r>
              <a:rPr lang="fr-FR" altLang="en-US" sz="1600" b="1" dirty="0"/>
              <a:t>b + 2b + b  </a:t>
            </a:r>
            <a:r>
              <a:rPr lang="en-US" altLang="en-US" sz="1600" b="1" dirty="0"/>
              <a:t>= </a:t>
            </a:r>
            <a:r>
              <a:rPr lang="en-US" altLang="en-US" sz="1600" b="1" dirty="0">
                <a:solidFill>
                  <a:srgbClr val="0000FF"/>
                </a:solidFill>
              </a:rPr>
              <a:t>2</a:t>
            </a:r>
            <a:r>
              <a:rPr lang="en-US" altLang="en-US" sz="1600" b="1" baseline="30000" dirty="0">
                <a:solidFill>
                  <a:srgbClr val="0000FF"/>
                </a:solidFill>
              </a:rPr>
              <a:t>4</a:t>
            </a:r>
            <a:r>
              <a:rPr lang="en-US" altLang="en-US" sz="1600" b="1" dirty="0">
                <a:solidFill>
                  <a:srgbClr val="0000FF"/>
                </a:solidFill>
              </a:rPr>
              <a:t> T(n – 4) + 2</a:t>
            </a:r>
            <a:r>
              <a:rPr lang="en-US" altLang="en-US" sz="1600" b="1" baseline="30000" dirty="0">
                <a:solidFill>
                  <a:srgbClr val="0000FF"/>
                </a:solidFill>
              </a:rPr>
              <a:t>3</a:t>
            </a:r>
            <a:r>
              <a:rPr lang="en-US" altLang="en-US" sz="1600" b="1" dirty="0">
                <a:solidFill>
                  <a:srgbClr val="0000FF"/>
                </a:solidFill>
              </a:rPr>
              <a:t> b + 2</a:t>
            </a:r>
            <a:r>
              <a:rPr lang="en-US" altLang="en-US" sz="1600" b="1" baseline="30000" dirty="0">
                <a:solidFill>
                  <a:srgbClr val="0000FF"/>
                </a:solidFill>
              </a:rPr>
              <a:t>2</a:t>
            </a:r>
            <a:r>
              <a:rPr lang="en-US" altLang="en-US" sz="1600" b="1" dirty="0">
                <a:solidFill>
                  <a:srgbClr val="0000FF"/>
                </a:solidFill>
              </a:rPr>
              <a:t>b + 2</a:t>
            </a:r>
            <a:r>
              <a:rPr lang="en-US" altLang="en-US" sz="1600" b="1" baseline="30000" dirty="0">
                <a:solidFill>
                  <a:srgbClr val="0000FF"/>
                </a:solidFill>
              </a:rPr>
              <a:t>1</a:t>
            </a:r>
            <a:r>
              <a:rPr lang="en-US" altLang="en-US" sz="1600" b="1" dirty="0">
                <a:solidFill>
                  <a:srgbClr val="0000FF"/>
                </a:solidFill>
              </a:rPr>
              <a:t>b + 2</a:t>
            </a:r>
            <a:r>
              <a:rPr lang="en-US" altLang="en-US" sz="1600" b="1" baseline="30000" dirty="0">
                <a:solidFill>
                  <a:srgbClr val="0000FF"/>
                </a:solidFill>
              </a:rPr>
              <a:t>0</a:t>
            </a:r>
            <a:r>
              <a:rPr lang="en-US" altLang="en-US" sz="1600" b="1" dirty="0">
                <a:solidFill>
                  <a:srgbClr val="0000FF"/>
                </a:solidFill>
              </a:rPr>
              <a:t>b     </a:t>
            </a:r>
            <a:r>
              <a:rPr lang="en-US" altLang="en-US" sz="1400" dirty="0">
                <a:solidFill>
                  <a:srgbClr val="0000FF"/>
                </a:solidFill>
              </a:rPr>
              <a:t>by substituting</a:t>
            </a:r>
          </a:p>
          <a:p>
            <a:pPr marL="381000" indent="-381000">
              <a:buNone/>
            </a:pPr>
            <a:r>
              <a:rPr lang="en-US" altLang="en-US" sz="1400" dirty="0">
                <a:solidFill>
                  <a:srgbClr val="0000FF"/>
                </a:solidFill>
              </a:rPr>
              <a:t>                                                                                                                                                            T(n – 3) in (2)</a:t>
            </a:r>
            <a:endParaRPr lang="en-US" altLang="en-US" sz="1600" b="1" dirty="0">
              <a:solidFill>
                <a:srgbClr val="0000FF"/>
              </a:solidFill>
            </a:endParaRPr>
          </a:p>
          <a:p>
            <a:pPr marL="381000" indent="-381000">
              <a:buNone/>
            </a:pPr>
            <a:r>
              <a:rPr lang="en-US" altLang="en-US" sz="1600" b="1" dirty="0"/>
              <a:t>	      = ……</a:t>
            </a:r>
          </a:p>
          <a:p>
            <a:pPr marL="381000" indent="-381000">
              <a:buNone/>
            </a:pPr>
            <a:r>
              <a:rPr lang="en-US" altLang="en-US" sz="1600" b="1" dirty="0"/>
              <a:t>   </a:t>
            </a:r>
            <a:r>
              <a:rPr lang="fr-FR" altLang="en-US" sz="1600" b="1" dirty="0"/>
              <a:t>         = </a:t>
            </a:r>
            <a:r>
              <a:rPr lang="fr-FR" altLang="en-US" sz="1600" b="1" dirty="0">
                <a:solidFill>
                  <a:srgbClr val="0000FF"/>
                </a:solidFill>
              </a:rPr>
              <a:t>2</a:t>
            </a:r>
            <a:r>
              <a:rPr lang="fr-FR" altLang="en-US" sz="1600" b="1" baseline="30000" dirty="0">
                <a:solidFill>
                  <a:srgbClr val="0000FF"/>
                </a:solidFill>
              </a:rPr>
              <a:t>k</a:t>
            </a:r>
            <a:r>
              <a:rPr lang="fr-FR" altLang="en-US" sz="1600" b="1" dirty="0">
                <a:solidFill>
                  <a:srgbClr val="0000FF"/>
                </a:solidFill>
              </a:rPr>
              <a:t> T(n – k) +  b[2</a:t>
            </a:r>
            <a:r>
              <a:rPr lang="fr-FR" altLang="en-US" sz="1600" b="1" baseline="30000" dirty="0">
                <a:solidFill>
                  <a:srgbClr val="0000FF"/>
                </a:solidFill>
              </a:rPr>
              <a:t>k- 1</a:t>
            </a:r>
            <a:r>
              <a:rPr lang="fr-FR" altLang="en-US" sz="1600" b="1" dirty="0">
                <a:solidFill>
                  <a:srgbClr val="0000FF"/>
                </a:solidFill>
              </a:rPr>
              <a:t>  + 2</a:t>
            </a:r>
            <a:r>
              <a:rPr lang="fr-FR" altLang="en-US" sz="1600" b="1" baseline="30000" dirty="0">
                <a:solidFill>
                  <a:srgbClr val="0000FF"/>
                </a:solidFill>
              </a:rPr>
              <a:t>k– 2</a:t>
            </a:r>
            <a:r>
              <a:rPr lang="fr-FR" altLang="en-US" sz="1600" b="1" dirty="0">
                <a:solidFill>
                  <a:srgbClr val="0000FF"/>
                </a:solidFill>
              </a:rPr>
              <a:t>  + . . .  2</a:t>
            </a:r>
            <a:r>
              <a:rPr lang="fr-FR" altLang="en-US" sz="1600" b="1" baseline="30000" dirty="0">
                <a:solidFill>
                  <a:srgbClr val="0000FF"/>
                </a:solidFill>
              </a:rPr>
              <a:t>1</a:t>
            </a:r>
            <a:r>
              <a:rPr lang="fr-FR" altLang="en-US" sz="1600" b="1" dirty="0">
                <a:solidFill>
                  <a:srgbClr val="0000FF"/>
                </a:solidFill>
              </a:rPr>
              <a:t> + 2</a:t>
            </a:r>
            <a:r>
              <a:rPr lang="fr-FR" altLang="en-US" sz="1600" b="1" baseline="30000" dirty="0">
                <a:solidFill>
                  <a:srgbClr val="0000FF"/>
                </a:solidFill>
              </a:rPr>
              <a:t>0</a:t>
            </a:r>
            <a:r>
              <a:rPr lang="fr-FR" altLang="en-US" sz="1600" b="1" dirty="0">
                <a:solidFill>
                  <a:srgbClr val="0000FF"/>
                </a:solidFill>
              </a:rPr>
              <a:t>]</a:t>
            </a:r>
          </a:p>
          <a:p>
            <a:pPr marL="381000" indent="-381000">
              <a:buNone/>
            </a:pPr>
            <a:endParaRPr lang="fr-FR" altLang="en-US" sz="1600" b="1" dirty="0">
              <a:solidFill>
                <a:schemeClr val="accent2"/>
              </a:solidFill>
            </a:endParaRPr>
          </a:p>
          <a:p>
            <a:pPr marL="381000" indent="-381000">
              <a:buNone/>
            </a:pPr>
            <a:endParaRPr lang="fr-FR" altLang="en-US" sz="1800" b="1" dirty="0">
              <a:solidFill>
                <a:schemeClr val="accent2"/>
              </a:solidFill>
            </a:endParaRPr>
          </a:p>
          <a:p>
            <a:pPr marL="381000" indent="-381000">
              <a:buNone/>
            </a:pPr>
            <a:r>
              <a:rPr lang="fr-FR" altLang="en-US" sz="1800" b="1" dirty="0"/>
              <a:t>The base case </a:t>
            </a:r>
            <a:r>
              <a:rPr lang="fr-FR" altLang="en-US" sz="1800" b="1" dirty="0" err="1"/>
              <a:t>is</a:t>
            </a:r>
            <a:r>
              <a:rPr lang="fr-FR" altLang="en-US" sz="1800" b="1" dirty="0"/>
              <a:t> </a:t>
            </a:r>
            <a:r>
              <a:rPr lang="fr-FR" altLang="en-US" sz="1800" b="1" dirty="0" err="1"/>
              <a:t>reached</a:t>
            </a:r>
            <a:r>
              <a:rPr lang="fr-FR" altLang="en-US" sz="1800" b="1" dirty="0"/>
              <a:t>  </a:t>
            </a:r>
            <a:r>
              <a:rPr lang="fr-FR" altLang="en-US" sz="1800" b="1" dirty="0" err="1"/>
              <a:t>when</a:t>
            </a:r>
            <a:r>
              <a:rPr lang="fr-FR" altLang="en-US" sz="1800" b="1" dirty="0"/>
              <a:t>  </a:t>
            </a:r>
            <a:r>
              <a:rPr lang="fr-FR" altLang="en-US" sz="1800" b="1" dirty="0">
                <a:solidFill>
                  <a:srgbClr val="0000FF"/>
                </a:solidFill>
              </a:rPr>
              <a:t>n – k = 1</a:t>
            </a:r>
            <a:r>
              <a:rPr lang="fr-FR" altLang="en-US" sz="1800" b="1" dirty="0"/>
              <a:t> </a:t>
            </a:r>
            <a:r>
              <a:rPr lang="fr-FR" altLang="en-US" sz="1800" b="1" dirty="0">
                <a:sym typeface="Wingdings" panose="05000000000000000000" pitchFamily="2" charset="2"/>
              </a:rPr>
              <a:t> </a:t>
            </a:r>
            <a:r>
              <a:rPr lang="fr-FR" altLang="en-US" sz="1800" b="1" dirty="0">
                <a:solidFill>
                  <a:srgbClr val="0000FF"/>
                </a:solidFill>
              </a:rPr>
              <a:t>k = n – 1</a:t>
            </a:r>
            <a:r>
              <a:rPr lang="fr-FR" altLang="en-US" sz="1800" b="1" dirty="0"/>
              <a:t>, </a:t>
            </a:r>
            <a:r>
              <a:rPr lang="fr-FR" altLang="en-US" sz="1800" b="1" dirty="0" err="1"/>
              <a:t>we</a:t>
            </a:r>
            <a:r>
              <a:rPr lang="fr-FR" altLang="en-US" sz="1800" b="1" dirty="0"/>
              <a:t> </a:t>
            </a:r>
            <a:r>
              <a:rPr lang="fr-FR" altLang="en-US" sz="1800" b="1" dirty="0" err="1"/>
              <a:t>then</a:t>
            </a:r>
            <a:r>
              <a:rPr lang="fr-FR" altLang="en-US" sz="1800" b="1" dirty="0"/>
              <a:t> have:</a:t>
            </a:r>
            <a:endParaRPr lang="en-US" altLang="en-US" sz="1800" b="1" dirty="0"/>
          </a:p>
        </p:txBody>
      </p:sp>
      <p:sp>
        <p:nvSpPr>
          <p:cNvPr id="3" name="Slide Number Placeholder 2">
            <a:extLst>
              <a:ext uri="{FF2B5EF4-FFF2-40B4-BE49-F238E27FC236}">
                <a16:creationId xmlns:a16="http://schemas.microsoft.com/office/drawing/2014/main" id="{2EC045D4-983D-4BEC-8841-7B67AA2710F5}"/>
              </a:ext>
            </a:extLst>
          </p:cNvPr>
          <p:cNvSpPr>
            <a:spLocks noGrp="1"/>
          </p:cNvSpPr>
          <p:nvPr>
            <p:ph type="sldNum" sz="quarter" idx="12"/>
          </p:nvPr>
        </p:nvSpPr>
        <p:spPr/>
        <p:txBody>
          <a:bodyPr/>
          <a:lstStyle/>
          <a:p>
            <a:fld id="{E56CE4DE-24DF-4EA5-A3D4-7C8ABA40D5A3}" type="slidenum">
              <a:rPr lang="en-US" smtClean="0"/>
              <a:t>15</a:t>
            </a:fld>
            <a:endParaRPr lang="en-US"/>
          </a:p>
        </p:txBody>
      </p:sp>
      <p:pic>
        <p:nvPicPr>
          <p:cNvPr id="33796" name="Picture 4">
            <a:extLst>
              <a:ext uri="{FF2B5EF4-FFF2-40B4-BE49-F238E27FC236}">
                <a16:creationId xmlns:a16="http://schemas.microsoft.com/office/drawing/2014/main" id="{7D67C420-1314-405B-AC64-DED2888C0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3213100"/>
            <a:ext cx="2782887" cy="115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7" name="Picture 5">
            <a:extLst>
              <a:ext uri="{FF2B5EF4-FFF2-40B4-BE49-F238E27FC236}">
                <a16:creationId xmlns:a16="http://schemas.microsoft.com/office/drawing/2014/main" id="{16BE270A-FFB9-4F4A-A1C6-FBBCDE7EE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1" y="4813568"/>
            <a:ext cx="3311525" cy="151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8" name="Text Box 6">
            <a:extLst>
              <a:ext uri="{FF2B5EF4-FFF2-40B4-BE49-F238E27FC236}">
                <a16:creationId xmlns:a16="http://schemas.microsoft.com/office/drawing/2014/main" id="{D1C04D07-A9D3-45C1-B96F-09C0637784E2}"/>
              </a:ext>
            </a:extLst>
          </p:cNvPr>
          <p:cNvSpPr txBox="1">
            <a:spLocks noChangeArrowheads="1"/>
          </p:cNvSpPr>
          <p:nvPr/>
        </p:nvSpPr>
        <p:spPr bwMode="auto">
          <a:xfrm>
            <a:off x="5591176" y="6021389"/>
            <a:ext cx="460851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eaLnBrk="1" hangingPunct="1">
              <a:spcBef>
                <a:spcPct val="50000"/>
              </a:spcBef>
            </a:pPr>
            <a:r>
              <a:rPr lang="en-US" altLang="en-US" sz="2000" dirty="0"/>
              <a:t>Therefore, The complexity is </a:t>
            </a:r>
            <a:r>
              <a:rPr lang="en-US" altLang="en-US" sz="2000" b="1" dirty="0"/>
              <a:t>O(2</a:t>
            </a:r>
            <a:r>
              <a:rPr lang="en-US" altLang="en-US" sz="2000" b="1" baseline="30000" dirty="0"/>
              <a:t>n</a:t>
            </a:r>
            <a:r>
              <a:rPr lang="en-US" altLang="en-US" sz="2000" b="1" dirty="0"/>
              <a:t>)</a:t>
            </a:r>
            <a:r>
              <a:rPr lang="en-US" altLang="en-US" sz="2000" dirty="0"/>
              <a:t> </a:t>
            </a:r>
          </a:p>
        </p:txBody>
      </p:sp>
      <p:sp>
        <p:nvSpPr>
          <p:cNvPr id="9" name="Rectangle 8">
            <a:extLst>
              <a:ext uri="{FF2B5EF4-FFF2-40B4-BE49-F238E27FC236}">
                <a16:creationId xmlns:a16="http://schemas.microsoft.com/office/drawing/2014/main" id="{14762FA4-60C8-4940-8E16-E42D068B9D22}"/>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A78389D-A338-424A-8EFF-F1068354951B}"/>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73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CD71-0F01-41B7-A34A-E030A86CE74F}"/>
              </a:ext>
            </a:extLst>
          </p:cNvPr>
          <p:cNvSpPr>
            <a:spLocks noGrp="1"/>
          </p:cNvSpPr>
          <p:nvPr>
            <p:ph type="title"/>
          </p:nvPr>
        </p:nvSpPr>
        <p:spPr>
          <a:xfrm>
            <a:off x="106017" y="-236269"/>
            <a:ext cx="10515600" cy="1325563"/>
          </a:xfrm>
        </p:spPr>
        <p:txBody>
          <a:bodyPr vert="horz" lIns="91440" tIns="45720" rIns="91440" bIns="45720" rtlCol="0" anchor="ctr">
            <a:normAutofit/>
          </a:bodyPr>
          <a:lstStyle/>
          <a:p>
            <a:r>
              <a:rPr lang="en-US" sz="3200" b="1" kern="1200" dirty="0">
                <a:solidFill>
                  <a:schemeClr val="tx1"/>
                </a:solidFill>
                <a:latin typeface="+mj-lt"/>
                <a:ea typeface="+mj-ea"/>
                <a:cs typeface="+mj-cs"/>
              </a:rPr>
              <a:t>Permutation Generator</a:t>
            </a:r>
          </a:p>
        </p:txBody>
      </p:sp>
      <p:sp>
        <p:nvSpPr>
          <p:cNvPr id="4" name="Slide Number Placeholder 3">
            <a:extLst>
              <a:ext uri="{FF2B5EF4-FFF2-40B4-BE49-F238E27FC236}">
                <a16:creationId xmlns:a16="http://schemas.microsoft.com/office/drawing/2014/main" id="{193DCE15-AF21-4D1D-9FC0-72F5B6BCD19A}"/>
              </a:ext>
            </a:extLst>
          </p:cNvPr>
          <p:cNvSpPr>
            <a:spLocks noGrp="1"/>
          </p:cNvSpPr>
          <p:nvPr>
            <p:ph type="sldNum" sz="quarter" idx="12"/>
          </p:nvPr>
        </p:nvSpPr>
        <p:spPr/>
        <p:txBody>
          <a:bodyPr/>
          <a:lstStyle/>
          <a:p>
            <a:fld id="{E56CE4DE-24DF-4EA5-A3D4-7C8ABA40D5A3}" type="slidenum">
              <a:rPr lang="en-US" smtClean="0"/>
              <a:t>16</a:t>
            </a:fld>
            <a:endParaRPr lang="en-US"/>
          </a:p>
        </p:txBody>
      </p:sp>
      <p:pic>
        <p:nvPicPr>
          <p:cNvPr id="2050" name="Picture 2">
            <a:extLst>
              <a:ext uri="{FF2B5EF4-FFF2-40B4-BE49-F238E27FC236}">
                <a16:creationId xmlns:a16="http://schemas.microsoft.com/office/drawing/2014/main" id="{919534CE-6AFE-47AC-B43D-CF42D444D0AF}"/>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8263" t="87662" r="15776" b="4649"/>
          <a:stretch>
            <a:fillRect/>
          </a:stretch>
        </p:blipFill>
        <p:spPr bwMode="auto">
          <a:xfrm>
            <a:off x="838200" y="900807"/>
            <a:ext cx="10525125" cy="17021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Rectangle 5">
            <a:extLst>
              <a:ext uri="{FF2B5EF4-FFF2-40B4-BE49-F238E27FC236}">
                <a16:creationId xmlns:a16="http://schemas.microsoft.com/office/drawing/2014/main" id="{0495E673-40AC-471E-B03D-B5E83FB6312C}"/>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7BA5E55-D0ED-4420-A40B-7CC6178D3532}"/>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661BC2F-AC60-4C8C-88E7-D829C17AA224}"/>
              </a:ext>
            </a:extLst>
          </p:cNvPr>
          <p:cNvPicPr>
            <a:picLocks noChangeAspect="1"/>
          </p:cNvPicPr>
          <p:nvPr/>
        </p:nvPicPr>
        <p:blipFill>
          <a:blip r:embed="rId3"/>
          <a:stretch>
            <a:fillRect/>
          </a:stretch>
        </p:blipFill>
        <p:spPr>
          <a:xfrm>
            <a:off x="2209800" y="2461801"/>
            <a:ext cx="7431668" cy="3194581"/>
          </a:xfrm>
          <a:prstGeom prst="rect">
            <a:avLst/>
          </a:prstGeom>
        </p:spPr>
      </p:pic>
    </p:spTree>
    <p:extLst>
      <p:ext uri="{BB962C8B-B14F-4D97-AF65-F5344CB8AC3E}">
        <p14:creationId xmlns:p14="http://schemas.microsoft.com/office/powerpoint/2010/main" val="2365925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5CFC-4701-4796-B2AD-04342858E438}"/>
              </a:ext>
            </a:extLst>
          </p:cNvPr>
          <p:cNvSpPr>
            <a:spLocks noGrp="1"/>
          </p:cNvSpPr>
          <p:nvPr>
            <p:ph type="title"/>
          </p:nvPr>
        </p:nvSpPr>
        <p:spPr>
          <a:xfrm>
            <a:off x="106017" y="-125206"/>
            <a:ext cx="10515600" cy="1119119"/>
          </a:xfrm>
        </p:spPr>
        <p:txBody>
          <a:bodyPr>
            <a:normAutofit/>
          </a:bodyPr>
          <a:lstStyle/>
          <a:p>
            <a:r>
              <a:rPr lang="en-US" sz="3200" b="1" kern="1200" dirty="0">
                <a:solidFill>
                  <a:schemeClr val="tx1"/>
                </a:solidFill>
                <a:latin typeface="+mj-lt"/>
                <a:ea typeface="+mj-ea"/>
                <a:cs typeface="+mj-cs"/>
              </a:rPr>
              <a:t>Permutation Generator</a:t>
            </a:r>
            <a:endParaRPr lang="en-US" sz="3200" b="1" dirty="0"/>
          </a:p>
        </p:txBody>
      </p:sp>
      <p:sp>
        <p:nvSpPr>
          <p:cNvPr id="5" name="Slide Number Placeholder 4">
            <a:extLst>
              <a:ext uri="{FF2B5EF4-FFF2-40B4-BE49-F238E27FC236}">
                <a16:creationId xmlns:a16="http://schemas.microsoft.com/office/drawing/2014/main" id="{6E5D4F60-A254-4A32-B4F7-11D91C6E1DF1}"/>
              </a:ext>
            </a:extLst>
          </p:cNvPr>
          <p:cNvSpPr>
            <a:spLocks noGrp="1"/>
          </p:cNvSpPr>
          <p:nvPr>
            <p:ph type="sldNum" sz="quarter" idx="12"/>
          </p:nvPr>
        </p:nvSpPr>
        <p:spPr/>
        <p:txBody>
          <a:bodyPr/>
          <a:lstStyle/>
          <a:p>
            <a:fld id="{E56CE4DE-24DF-4EA5-A3D4-7C8ABA40D5A3}" type="slidenum">
              <a:rPr lang="en-US" smtClean="0"/>
              <a:t>17</a:t>
            </a:fld>
            <a:endParaRPr lang="en-US"/>
          </a:p>
        </p:txBody>
      </p:sp>
      <p:pic>
        <p:nvPicPr>
          <p:cNvPr id="4" name="Picture 3">
            <a:extLst>
              <a:ext uri="{FF2B5EF4-FFF2-40B4-BE49-F238E27FC236}">
                <a16:creationId xmlns:a16="http://schemas.microsoft.com/office/drawing/2014/main" id="{DD5A4679-413E-47DA-BD80-F1C3AF95DA25}"/>
              </a:ext>
            </a:extLst>
          </p:cNvPr>
          <p:cNvPicPr>
            <a:picLocks noChangeAspect="1"/>
          </p:cNvPicPr>
          <p:nvPr/>
        </p:nvPicPr>
        <p:blipFill>
          <a:blip r:embed="rId2"/>
          <a:stretch>
            <a:fillRect/>
          </a:stretch>
        </p:blipFill>
        <p:spPr>
          <a:xfrm>
            <a:off x="2190927" y="816665"/>
            <a:ext cx="7324134" cy="5870023"/>
          </a:xfrm>
          <a:prstGeom prst="rect">
            <a:avLst/>
          </a:prstGeom>
        </p:spPr>
      </p:pic>
      <p:sp>
        <p:nvSpPr>
          <p:cNvPr id="7" name="Rectangle 6">
            <a:extLst>
              <a:ext uri="{FF2B5EF4-FFF2-40B4-BE49-F238E27FC236}">
                <a16:creationId xmlns:a16="http://schemas.microsoft.com/office/drawing/2014/main" id="{46CD9ED1-D2A7-4896-9211-663A65D86818}"/>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71431B8-B243-46D8-9068-D838B899DB47}"/>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101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70CA-4062-43FE-A613-6190A8941582}"/>
              </a:ext>
            </a:extLst>
          </p:cNvPr>
          <p:cNvSpPr>
            <a:spLocks noGrp="1"/>
          </p:cNvSpPr>
          <p:nvPr>
            <p:ph type="title"/>
          </p:nvPr>
        </p:nvSpPr>
        <p:spPr>
          <a:xfrm>
            <a:off x="374374" y="302867"/>
            <a:ext cx="10515600" cy="310736"/>
          </a:xfrm>
        </p:spPr>
        <p:txBody>
          <a:bodyPr vert="horz" lIns="91440" tIns="45720" rIns="91440" bIns="45720" rtlCol="0" anchor="ctr">
            <a:normAutofit fontScale="90000"/>
          </a:bodyPr>
          <a:lstStyle/>
          <a:p>
            <a:r>
              <a:rPr lang="en-US" sz="3200" b="1" kern="1200" dirty="0">
                <a:solidFill>
                  <a:schemeClr val="tx1"/>
                </a:solidFill>
                <a:latin typeface="+mj-lt"/>
                <a:ea typeface="+mj-ea"/>
                <a:cs typeface="+mj-cs"/>
              </a:rPr>
              <a:t>Algorithm for Permutation generator</a:t>
            </a:r>
          </a:p>
        </p:txBody>
      </p:sp>
      <p:sp>
        <p:nvSpPr>
          <p:cNvPr id="4" name="Slide Number Placeholder 3">
            <a:extLst>
              <a:ext uri="{FF2B5EF4-FFF2-40B4-BE49-F238E27FC236}">
                <a16:creationId xmlns:a16="http://schemas.microsoft.com/office/drawing/2014/main" id="{E2145478-E8B0-429C-94D2-D25B4C367FC7}"/>
              </a:ext>
            </a:extLst>
          </p:cNvPr>
          <p:cNvSpPr>
            <a:spLocks noGrp="1"/>
          </p:cNvSpPr>
          <p:nvPr>
            <p:ph type="sldNum" sz="quarter" idx="12"/>
          </p:nvPr>
        </p:nvSpPr>
        <p:spPr/>
        <p:txBody>
          <a:bodyPr/>
          <a:lstStyle/>
          <a:p>
            <a:fld id="{E56CE4DE-24DF-4EA5-A3D4-7C8ABA40D5A3}" type="slidenum">
              <a:rPr lang="en-US" smtClean="0"/>
              <a:t>18</a:t>
            </a:fld>
            <a:endParaRPr lang="en-US"/>
          </a:p>
        </p:txBody>
      </p:sp>
      <p:pic>
        <p:nvPicPr>
          <p:cNvPr id="4098" name="Picture 2">
            <a:extLst>
              <a:ext uri="{FF2B5EF4-FFF2-40B4-BE49-F238E27FC236}">
                <a16:creationId xmlns:a16="http://schemas.microsoft.com/office/drawing/2014/main" id="{B400790D-287F-4B64-BD94-AC0B0A06A1AB}"/>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9766" t="10347" r="12921" b="54759"/>
          <a:stretch>
            <a:fillRect/>
          </a:stretch>
        </p:blipFill>
        <p:spPr bwMode="auto">
          <a:xfrm>
            <a:off x="1908312" y="1182307"/>
            <a:ext cx="8309113" cy="48021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Rectangle 5">
            <a:extLst>
              <a:ext uri="{FF2B5EF4-FFF2-40B4-BE49-F238E27FC236}">
                <a16:creationId xmlns:a16="http://schemas.microsoft.com/office/drawing/2014/main" id="{1A92E949-F65E-4C8E-A272-A9671233070A}"/>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33A0869-1BF1-477A-9DAD-E33CDABBB127}"/>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970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60F2-8B7F-468D-B1C4-C5797A33436D}"/>
              </a:ext>
            </a:extLst>
          </p:cNvPr>
          <p:cNvSpPr>
            <a:spLocks noGrp="1"/>
          </p:cNvSpPr>
          <p:nvPr>
            <p:ph type="title"/>
          </p:nvPr>
        </p:nvSpPr>
        <p:spPr>
          <a:xfrm>
            <a:off x="172278" y="86830"/>
            <a:ext cx="10515600" cy="695048"/>
          </a:xfrm>
        </p:spPr>
        <p:txBody>
          <a:bodyPr vert="horz" lIns="91440" tIns="45720" rIns="91440" bIns="45720" rtlCol="0" anchor="ctr">
            <a:normAutofit/>
          </a:bodyPr>
          <a:lstStyle/>
          <a:p>
            <a:r>
              <a:rPr lang="en-US" sz="3200" b="1" kern="1200" dirty="0">
                <a:solidFill>
                  <a:schemeClr val="tx1"/>
                </a:solidFill>
                <a:latin typeface="+mj-lt"/>
                <a:ea typeface="+mj-ea"/>
                <a:cs typeface="+mj-cs"/>
              </a:rPr>
              <a:t>Analysis of Permutation Generator</a:t>
            </a:r>
          </a:p>
        </p:txBody>
      </p:sp>
      <p:sp>
        <p:nvSpPr>
          <p:cNvPr id="4" name="Slide Number Placeholder 3">
            <a:extLst>
              <a:ext uri="{FF2B5EF4-FFF2-40B4-BE49-F238E27FC236}">
                <a16:creationId xmlns:a16="http://schemas.microsoft.com/office/drawing/2014/main" id="{14A913E7-F94E-45E5-A3CC-9690408F34CC}"/>
              </a:ext>
            </a:extLst>
          </p:cNvPr>
          <p:cNvSpPr>
            <a:spLocks noGrp="1"/>
          </p:cNvSpPr>
          <p:nvPr>
            <p:ph type="sldNum" sz="quarter" idx="12"/>
          </p:nvPr>
        </p:nvSpPr>
        <p:spPr/>
        <p:txBody>
          <a:bodyPr/>
          <a:lstStyle/>
          <a:p>
            <a:fld id="{E56CE4DE-24DF-4EA5-A3D4-7C8ABA40D5A3}" type="slidenum">
              <a:rPr lang="en-US" smtClean="0"/>
              <a:t>19</a:t>
            </a:fld>
            <a:endParaRPr lang="en-US"/>
          </a:p>
        </p:txBody>
      </p:sp>
      <p:pic>
        <p:nvPicPr>
          <p:cNvPr id="6146" name="Picture 2">
            <a:extLst>
              <a:ext uri="{FF2B5EF4-FFF2-40B4-BE49-F238E27FC236}">
                <a16:creationId xmlns:a16="http://schemas.microsoft.com/office/drawing/2014/main" id="{A37DB279-FF4A-4EB6-90EE-A41C2E48829E}"/>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18930" t="19997" r="5260" b="63712"/>
          <a:stretch>
            <a:fillRect/>
          </a:stretch>
        </p:blipFill>
        <p:spPr bwMode="auto">
          <a:xfrm>
            <a:off x="828675" y="2176330"/>
            <a:ext cx="10525125" cy="29184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Rectangle 5">
            <a:extLst>
              <a:ext uri="{FF2B5EF4-FFF2-40B4-BE49-F238E27FC236}">
                <a16:creationId xmlns:a16="http://schemas.microsoft.com/office/drawing/2014/main" id="{452B84C2-FB5F-497C-82BF-9A935CD5E907}"/>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958AB0A-97D9-4A03-8AD1-04BB216F3D18}"/>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29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B97C7-346C-406F-B558-7E6955A4B182}"/>
              </a:ext>
            </a:extLst>
          </p:cNvPr>
          <p:cNvSpPr>
            <a:spLocks noGrp="1"/>
          </p:cNvSpPr>
          <p:nvPr>
            <p:ph idx="1"/>
          </p:nvPr>
        </p:nvSpPr>
        <p:spPr>
          <a:xfrm>
            <a:off x="838200" y="1444487"/>
            <a:ext cx="9941319" cy="3124658"/>
          </a:xfrm>
        </p:spPr>
        <p:txBody>
          <a:bodyPr anchor="ctr">
            <a:normAutofit/>
          </a:bodyPr>
          <a:lstStyle/>
          <a:p>
            <a:pPr marL="0" indent="0">
              <a:buNone/>
            </a:pPr>
            <a:r>
              <a:rPr lang="en-GB" sz="2400" b="1" dirty="0"/>
              <a:t>ANALYSIS OF RECURSIVE  ALGORITHMS</a:t>
            </a:r>
          </a:p>
          <a:p>
            <a:pPr marL="0" indent="0">
              <a:buNone/>
            </a:pPr>
            <a:r>
              <a:rPr lang="en-GB" sz="2400" b="1" dirty="0"/>
              <a:t>BRUITE FORCE MEHOD</a:t>
            </a:r>
          </a:p>
          <a:p>
            <a:pPr marL="0" indent="0">
              <a:buNone/>
            </a:pPr>
            <a:r>
              <a:rPr lang="en-GB" sz="2400" b="1" dirty="0"/>
              <a:t>STORE AND REUSE METHOD</a:t>
            </a:r>
          </a:p>
          <a:p>
            <a:pPr marL="0" indent="0">
              <a:buNone/>
            </a:pPr>
            <a:r>
              <a:rPr lang="en-GB" sz="2400" b="1" dirty="0"/>
              <a:t>ALGORITHM CORRECTNESS</a:t>
            </a:r>
            <a:endParaRPr lang="en-US" sz="2400" b="1" dirty="0"/>
          </a:p>
        </p:txBody>
      </p:sp>
      <p:sp>
        <p:nvSpPr>
          <p:cNvPr id="6" name="Slide Number Placeholder 5">
            <a:extLst>
              <a:ext uri="{FF2B5EF4-FFF2-40B4-BE49-F238E27FC236}">
                <a16:creationId xmlns:a16="http://schemas.microsoft.com/office/drawing/2014/main" id="{4ADFD0D9-A883-459D-8B90-F9B1ED735DF4}"/>
              </a:ext>
            </a:extLst>
          </p:cNvPr>
          <p:cNvSpPr>
            <a:spLocks noGrp="1"/>
          </p:cNvSpPr>
          <p:nvPr>
            <p:ph type="sldNum" sz="quarter" idx="12"/>
          </p:nvPr>
        </p:nvSpPr>
        <p:spPr/>
        <p:txBody>
          <a:bodyPr/>
          <a:lstStyle/>
          <a:p>
            <a:fld id="{E56CE4DE-24DF-4EA5-A3D4-7C8ABA40D5A3}" type="slidenum">
              <a:rPr lang="en-US" smtClean="0"/>
              <a:t>2</a:t>
            </a:fld>
            <a:endParaRPr lang="en-US"/>
          </a:p>
        </p:txBody>
      </p:sp>
      <p:sp>
        <p:nvSpPr>
          <p:cNvPr id="4" name="TextBox 3">
            <a:extLst>
              <a:ext uri="{FF2B5EF4-FFF2-40B4-BE49-F238E27FC236}">
                <a16:creationId xmlns:a16="http://schemas.microsoft.com/office/drawing/2014/main" id="{AEA49A6A-1164-40D3-A4EC-7A409D0FD2E3}"/>
              </a:ext>
            </a:extLst>
          </p:cNvPr>
          <p:cNvSpPr txBox="1"/>
          <p:nvPr/>
        </p:nvSpPr>
        <p:spPr>
          <a:xfrm>
            <a:off x="232406" y="119270"/>
            <a:ext cx="1941942" cy="584775"/>
          </a:xfrm>
          <a:prstGeom prst="rect">
            <a:avLst/>
          </a:prstGeom>
          <a:noFill/>
        </p:spPr>
        <p:txBody>
          <a:bodyPr wrap="none" rtlCol="0">
            <a:spAutoFit/>
          </a:bodyPr>
          <a:lstStyle/>
          <a:p>
            <a:r>
              <a:rPr lang="en-GB" sz="3200" b="1" dirty="0">
                <a:latin typeface="+mj-lt"/>
              </a:rPr>
              <a:t>CONTENTS</a:t>
            </a:r>
            <a:endParaRPr lang="en-US" sz="3200" b="1" dirty="0">
              <a:latin typeface="+mj-lt"/>
            </a:endParaRPr>
          </a:p>
        </p:txBody>
      </p:sp>
      <p:sp>
        <p:nvSpPr>
          <p:cNvPr id="14" name="Rectangle 13">
            <a:extLst>
              <a:ext uri="{FF2B5EF4-FFF2-40B4-BE49-F238E27FC236}">
                <a16:creationId xmlns:a16="http://schemas.microsoft.com/office/drawing/2014/main" id="{63C01AD7-959F-44C4-8DAE-6C44D326C08E}"/>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C8DDF7B-D0A1-42C0-A862-793E9276F078}"/>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29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B97C7-346C-406F-B558-7E6955A4B182}"/>
              </a:ext>
            </a:extLst>
          </p:cNvPr>
          <p:cNvSpPr>
            <a:spLocks noGrp="1"/>
          </p:cNvSpPr>
          <p:nvPr>
            <p:ph idx="1"/>
          </p:nvPr>
        </p:nvSpPr>
        <p:spPr>
          <a:xfrm>
            <a:off x="1115568" y="2481943"/>
            <a:ext cx="10168128" cy="3695020"/>
          </a:xfrm>
        </p:spPr>
        <p:txBody>
          <a:bodyPr>
            <a:normAutofit/>
          </a:bodyPr>
          <a:lstStyle/>
          <a:p>
            <a:pPr marL="0" indent="0">
              <a:buNone/>
            </a:pPr>
            <a:r>
              <a:rPr lang="en-GB" sz="2200" b="1"/>
              <a:t>ANALYSIS OF ITERATIVE ALGORITHMS</a:t>
            </a:r>
            <a:endParaRPr lang="en-US" sz="2200" b="1"/>
          </a:p>
        </p:txBody>
      </p:sp>
      <p:sp>
        <p:nvSpPr>
          <p:cNvPr id="4" name="Slide Number Placeholder 3">
            <a:extLst>
              <a:ext uri="{FF2B5EF4-FFF2-40B4-BE49-F238E27FC236}">
                <a16:creationId xmlns:a16="http://schemas.microsoft.com/office/drawing/2014/main" id="{1D7C5CF6-2C8A-43C6-B3E6-8A1EA298BE34}"/>
              </a:ext>
            </a:extLst>
          </p:cNvPr>
          <p:cNvSpPr>
            <a:spLocks noGrp="1"/>
          </p:cNvSpPr>
          <p:nvPr>
            <p:ph type="sldNum" sz="quarter" idx="12"/>
          </p:nvPr>
        </p:nvSpPr>
        <p:spPr/>
        <p:txBody>
          <a:bodyPr/>
          <a:lstStyle/>
          <a:p>
            <a:fld id="{E56CE4DE-24DF-4EA5-A3D4-7C8ABA40D5A3}" type="slidenum">
              <a:rPr lang="en-US" smtClean="0"/>
              <a:t>20</a:t>
            </a:fld>
            <a:endParaRPr lang="en-US"/>
          </a:p>
        </p:txBody>
      </p:sp>
      <p:sp>
        <p:nvSpPr>
          <p:cNvPr id="9" name="Rectangle 8">
            <a:extLst>
              <a:ext uri="{FF2B5EF4-FFF2-40B4-BE49-F238E27FC236}">
                <a16:creationId xmlns:a16="http://schemas.microsoft.com/office/drawing/2014/main" id="{69BA82D1-CDFD-42B1-95DE-F2ABA7CE6B9B}"/>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BF245AC-2069-4612-A4F0-E21A9D0AE342}"/>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152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B6FC69-357C-4717-ACF1-B58F02EBC5F2}"/>
              </a:ext>
            </a:extLst>
          </p:cNvPr>
          <p:cNvSpPr>
            <a:spLocks noGrp="1"/>
          </p:cNvSpPr>
          <p:nvPr>
            <p:ph type="sldNum" sz="quarter" idx="12"/>
          </p:nvPr>
        </p:nvSpPr>
        <p:spPr/>
        <p:txBody>
          <a:bodyPr/>
          <a:lstStyle/>
          <a:p>
            <a:fld id="{E56CE4DE-24DF-4EA5-A3D4-7C8ABA40D5A3}" type="slidenum">
              <a:rPr lang="en-US" smtClean="0"/>
              <a:t>21</a:t>
            </a:fld>
            <a:endParaRPr lang="en-US"/>
          </a:p>
        </p:txBody>
      </p:sp>
      <p:sp>
        <p:nvSpPr>
          <p:cNvPr id="7" name="Rectangle 6">
            <a:extLst>
              <a:ext uri="{FF2B5EF4-FFF2-40B4-BE49-F238E27FC236}">
                <a16:creationId xmlns:a16="http://schemas.microsoft.com/office/drawing/2014/main" id="{7252BA07-9F43-4EF0-8E5F-F0E12CE42AD5}"/>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85780B4-5324-47DB-BEAF-B305944BB193}"/>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8898B30E-17DC-4B9B-9635-3C9F986D93B2}"/>
              </a:ext>
            </a:extLst>
          </p:cNvPr>
          <p:cNvSpPr>
            <a:spLocks noGrp="1"/>
          </p:cNvSpPr>
          <p:nvPr>
            <p:ph type="title"/>
          </p:nvPr>
        </p:nvSpPr>
        <p:spPr>
          <a:xfrm>
            <a:off x="172278" y="86830"/>
            <a:ext cx="10515600" cy="695048"/>
          </a:xfrm>
        </p:spPr>
        <p:txBody>
          <a:bodyPr vert="horz" lIns="91440" tIns="45720" rIns="91440" bIns="45720" rtlCol="0" anchor="ctr">
            <a:normAutofit/>
          </a:bodyPr>
          <a:lstStyle/>
          <a:p>
            <a:r>
              <a:rPr lang="en-US" sz="3200" b="1" kern="1200" dirty="0">
                <a:solidFill>
                  <a:schemeClr val="tx1"/>
                </a:solidFill>
                <a:latin typeface="+mj-lt"/>
                <a:ea typeface="+mj-ea"/>
                <a:cs typeface="+mj-cs"/>
              </a:rPr>
              <a:t>Sum of Elements </a:t>
            </a:r>
            <a:r>
              <a:rPr lang="en-US" sz="3200" b="1" dirty="0"/>
              <a:t>in array (Iterative Algorithm)</a:t>
            </a:r>
            <a:endParaRPr lang="en-US" sz="3200" b="1"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1B917736-C2F8-4102-8F39-9C41FE04006D}"/>
              </a:ext>
            </a:extLst>
          </p:cNvPr>
          <p:cNvPicPr>
            <a:picLocks noChangeAspect="1"/>
          </p:cNvPicPr>
          <p:nvPr/>
        </p:nvPicPr>
        <p:blipFill>
          <a:blip r:embed="rId2"/>
          <a:stretch>
            <a:fillRect/>
          </a:stretch>
        </p:blipFill>
        <p:spPr>
          <a:xfrm>
            <a:off x="687442" y="1045661"/>
            <a:ext cx="11022523" cy="5182049"/>
          </a:xfrm>
          <a:prstGeom prst="rect">
            <a:avLst/>
          </a:prstGeom>
        </p:spPr>
      </p:pic>
    </p:spTree>
    <p:extLst>
      <p:ext uri="{BB962C8B-B14F-4D97-AF65-F5344CB8AC3E}">
        <p14:creationId xmlns:p14="http://schemas.microsoft.com/office/powerpoint/2010/main" val="570675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A43CD-8AF1-4B84-92BE-0C5DA886D7B2}"/>
              </a:ext>
            </a:extLst>
          </p:cNvPr>
          <p:cNvPicPr>
            <a:picLocks noChangeAspect="1"/>
          </p:cNvPicPr>
          <p:nvPr/>
        </p:nvPicPr>
        <p:blipFill rotWithShape="1">
          <a:blip r:embed="rId2"/>
          <a:srcRect l="-2699" t="43326" r="10380" b="603"/>
          <a:stretch/>
        </p:blipFill>
        <p:spPr>
          <a:xfrm>
            <a:off x="1722783" y="1652098"/>
            <a:ext cx="8441634" cy="3834030"/>
          </a:xfrm>
          <a:prstGeom prst="rect">
            <a:avLst/>
          </a:prstGeom>
        </p:spPr>
      </p:pic>
      <p:sp>
        <p:nvSpPr>
          <p:cNvPr id="4" name="Slide Number Placeholder 3">
            <a:extLst>
              <a:ext uri="{FF2B5EF4-FFF2-40B4-BE49-F238E27FC236}">
                <a16:creationId xmlns:a16="http://schemas.microsoft.com/office/drawing/2014/main" id="{97D55D42-D8C8-4BA5-A7CD-A126194C9440}"/>
              </a:ext>
            </a:extLst>
          </p:cNvPr>
          <p:cNvSpPr>
            <a:spLocks noGrp="1"/>
          </p:cNvSpPr>
          <p:nvPr>
            <p:ph type="sldNum" sz="quarter" idx="12"/>
          </p:nvPr>
        </p:nvSpPr>
        <p:spPr/>
        <p:txBody>
          <a:bodyPr/>
          <a:lstStyle/>
          <a:p>
            <a:fld id="{E56CE4DE-24DF-4EA5-A3D4-7C8ABA40D5A3}" type="slidenum">
              <a:rPr lang="en-US" smtClean="0"/>
              <a:t>22</a:t>
            </a:fld>
            <a:endParaRPr lang="en-US"/>
          </a:p>
        </p:txBody>
      </p:sp>
      <p:sp>
        <p:nvSpPr>
          <p:cNvPr id="5" name="Rectangle 4">
            <a:extLst>
              <a:ext uri="{FF2B5EF4-FFF2-40B4-BE49-F238E27FC236}">
                <a16:creationId xmlns:a16="http://schemas.microsoft.com/office/drawing/2014/main" id="{79C5AF96-CD0D-469F-BAE4-2B76A1FF5477}"/>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FFC77F5-4A29-4D12-8FBC-3FC44FD05C1E}"/>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211564A-CEF2-4FE0-982F-1B9519A26D78}"/>
              </a:ext>
            </a:extLst>
          </p:cNvPr>
          <p:cNvSpPr>
            <a:spLocks noGrp="1"/>
          </p:cNvSpPr>
          <p:nvPr>
            <p:ph type="title"/>
          </p:nvPr>
        </p:nvSpPr>
        <p:spPr>
          <a:xfrm>
            <a:off x="172278" y="86830"/>
            <a:ext cx="10515600" cy="695048"/>
          </a:xfrm>
        </p:spPr>
        <p:txBody>
          <a:bodyPr vert="horz" lIns="91440" tIns="45720" rIns="91440" bIns="45720" rtlCol="0" anchor="ctr">
            <a:normAutofit/>
          </a:bodyPr>
          <a:lstStyle/>
          <a:p>
            <a:r>
              <a:rPr lang="en-US" sz="3200" b="1" kern="1200" dirty="0">
                <a:solidFill>
                  <a:schemeClr val="tx1"/>
                </a:solidFill>
                <a:latin typeface="+mj-lt"/>
                <a:ea typeface="+mj-ea"/>
                <a:cs typeface="+mj-cs"/>
              </a:rPr>
              <a:t>Search an element </a:t>
            </a:r>
            <a:r>
              <a:rPr lang="en-US" sz="3200" b="1" dirty="0"/>
              <a:t>in array (Iterative Algorithm)</a:t>
            </a:r>
            <a:endParaRPr lang="en-US" sz="3200" b="1" kern="1200" dirty="0">
              <a:solidFill>
                <a:schemeClr val="tx1"/>
              </a:solidFill>
              <a:latin typeface="+mj-lt"/>
              <a:ea typeface="+mj-ea"/>
              <a:cs typeface="+mj-cs"/>
            </a:endParaRPr>
          </a:p>
        </p:txBody>
      </p:sp>
    </p:spTree>
    <p:extLst>
      <p:ext uri="{BB962C8B-B14F-4D97-AF65-F5344CB8AC3E}">
        <p14:creationId xmlns:p14="http://schemas.microsoft.com/office/powerpoint/2010/main" val="513396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F42B5B-7015-4E72-AFA7-C2F576EA7525}"/>
              </a:ext>
            </a:extLst>
          </p:cNvPr>
          <p:cNvPicPr>
            <a:picLocks noChangeAspect="1"/>
          </p:cNvPicPr>
          <p:nvPr/>
        </p:nvPicPr>
        <p:blipFill>
          <a:blip r:embed="rId2"/>
          <a:stretch>
            <a:fillRect/>
          </a:stretch>
        </p:blipFill>
        <p:spPr>
          <a:xfrm>
            <a:off x="1630640" y="0"/>
            <a:ext cx="8930720" cy="6858000"/>
          </a:xfrm>
          <a:prstGeom prst="rect">
            <a:avLst/>
          </a:prstGeom>
        </p:spPr>
      </p:pic>
      <p:sp>
        <p:nvSpPr>
          <p:cNvPr id="4" name="Slide Number Placeholder 3">
            <a:extLst>
              <a:ext uri="{FF2B5EF4-FFF2-40B4-BE49-F238E27FC236}">
                <a16:creationId xmlns:a16="http://schemas.microsoft.com/office/drawing/2014/main" id="{20D18F46-254F-4D02-886E-57DFAE971F49}"/>
              </a:ext>
            </a:extLst>
          </p:cNvPr>
          <p:cNvSpPr>
            <a:spLocks noGrp="1"/>
          </p:cNvSpPr>
          <p:nvPr>
            <p:ph type="sldNum" sz="quarter" idx="12"/>
          </p:nvPr>
        </p:nvSpPr>
        <p:spPr/>
        <p:txBody>
          <a:bodyPr/>
          <a:lstStyle/>
          <a:p>
            <a:fld id="{E56CE4DE-24DF-4EA5-A3D4-7C8ABA40D5A3}" type="slidenum">
              <a:rPr lang="en-US" smtClean="0"/>
              <a:t>23</a:t>
            </a:fld>
            <a:endParaRPr lang="en-US"/>
          </a:p>
        </p:txBody>
      </p:sp>
      <p:sp>
        <p:nvSpPr>
          <p:cNvPr id="5" name="Rectangle 4">
            <a:extLst>
              <a:ext uri="{FF2B5EF4-FFF2-40B4-BE49-F238E27FC236}">
                <a16:creationId xmlns:a16="http://schemas.microsoft.com/office/drawing/2014/main" id="{D18D7EAF-4DE1-40D7-96CB-602F3BBEB4A9}"/>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931367B-5AA2-4264-B493-65964FB816E5}"/>
              </a:ext>
            </a:extLst>
          </p:cNvPr>
          <p:cNvCxnSpPr/>
          <p:nvPr/>
        </p:nvCxnSpPr>
        <p:spPr>
          <a:xfrm>
            <a:off x="106017" y="848139"/>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6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4787B3-E7D9-49F8-BDC2-C2D647539DB0}"/>
              </a:ext>
            </a:extLst>
          </p:cNvPr>
          <p:cNvPicPr>
            <a:picLocks noChangeAspect="1"/>
          </p:cNvPicPr>
          <p:nvPr/>
        </p:nvPicPr>
        <p:blipFill>
          <a:blip r:embed="rId2"/>
          <a:stretch>
            <a:fillRect/>
          </a:stretch>
        </p:blipFill>
        <p:spPr>
          <a:xfrm>
            <a:off x="1635146" y="0"/>
            <a:ext cx="8921708" cy="6858000"/>
          </a:xfrm>
          <a:prstGeom prst="rect">
            <a:avLst/>
          </a:prstGeom>
        </p:spPr>
      </p:pic>
      <p:sp>
        <p:nvSpPr>
          <p:cNvPr id="3" name="Slide Number Placeholder 2">
            <a:extLst>
              <a:ext uri="{FF2B5EF4-FFF2-40B4-BE49-F238E27FC236}">
                <a16:creationId xmlns:a16="http://schemas.microsoft.com/office/drawing/2014/main" id="{E2B26BCB-54E3-4249-BF02-8870893EF209}"/>
              </a:ext>
            </a:extLst>
          </p:cNvPr>
          <p:cNvSpPr>
            <a:spLocks noGrp="1"/>
          </p:cNvSpPr>
          <p:nvPr>
            <p:ph type="sldNum" sz="quarter" idx="12"/>
          </p:nvPr>
        </p:nvSpPr>
        <p:spPr/>
        <p:txBody>
          <a:bodyPr/>
          <a:lstStyle/>
          <a:p>
            <a:fld id="{E56CE4DE-24DF-4EA5-A3D4-7C8ABA40D5A3}" type="slidenum">
              <a:rPr lang="en-US" smtClean="0"/>
              <a:t>24</a:t>
            </a:fld>
            <a:endParaRPr lang="en-US"/>
          </a:p>
        </p:txBody>
      </p:sp>
      <p:sp>
        <p:nvSpPr>
          <p:cNvPr id="6" name="Rectangle 5">
            <a:extLst>
              <a:ext uri="{FF2B5EF4-FFF2-40B4-BE49-F238E27FC236}">
                <a16:creationId xmlns:a16="http://schemas.microsoft.com/office/drawing/2014/main" id="{821FBF09-9906-4E71-9804-05B13D21CA07}"/>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AE60465-103C-4920-BF66-AAF3C1BF5AB6}"/>
              </a:ext>
            </a:extLst>
          </p:cNvPr>
          <p:cNvCxnSpPr/>
          <p:nvPr/>
        </p:nvCxnSpPr>
        <p:spPr>
          <a:xfrm>
            <a:off x="106017" y="927652"/>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117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062480-6F7D-4B8E-8FD9-6F6AE4117879}"/>
              </a:ext>
            </a:extLst>
          </p:cNvPr>
          <p:cNvPicPr>
            <a:picLocks noChangeAspect="1"/>
          </p:cNvPicPr>
          <p:nvPr/>
        </p:nvPicPr>
        <p:blipFill rotWithShape="1">
          <a:blip r:embed="rId2"/>
          <a:srcRect b="25217"/>
          <a:stretch/>
        </p:blipFill>
        <p:spPr>
          <a:xfrm>
            <a:off x="1103306" y="136525"/>
            <a:ext cx="9057736" cy="5128591"/>
          </a:xfrm>
          <a:prstGeom prst="rect">
            <a:avLst/>
          </a:prstGeom>
        </p:spPr>
      </p:pic>
      <p:sp>
        <p:nvSpPr>
          <p:cNvPr id="4" name="Slide Number Placeholder 3">
            <a:extLst>
              <a:ext uri="{FF2B5EF4-FFF2-40B4-BE49-F238E27FC236}">
                <a16:creationId xmlns:a16="http://schemas.microsoft.com/office/drawing/2014/main" id="{7AEFC43E-13C9-457D-9FF0-AB5A1E423A9E}"/>
              </a:ext>
            </a:extLst>
          </p:cNvPr>
          <p:cNvSpPr>
            <a:spLocks noGrp="1"/>
          </p:cNvSpPr>
          <p:nvPr>
            <p:ph type="sldNum" sz="quarter" idx="12"/>
          </p:nvPr>
        </p:nvSpPr>
        <p:spPr/>
        <p:txBody>
          <a:bodyPr/>
          <a:lstStyle/>
          <a:p>
            <a:fld id="{E56CE4DE-24DF-4EA5-A3D4-7C8ABA40D5A3}" type="slidenum">
              <a:rPr lang="en-US" smtClean="0"/>
              <a:t>25</a:t>
            </a:fld>
            <a:endParaRPr lang="en-US"/>
          </a:p>
        </p:txBody>
      </p:sp>
      <p:sp>
        <p:nvSpPr>
          <p:cNvPr id="5" name="Rectangle 4">
            <a:extLst>
              <a:ext uri="{FF2B5EF4-FFF2-40B4-BE49-F238E27FC236}">
                <a16:creationId xmlns:a16="http://schemas.microsoft.com/office/drawing/2014/main" id="{06438DEB-2FCF-40EF-B4BF-66B6BC6D5FD4}"/>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66D35FB-D424-4473-82A5-64CF78DF225C}"/>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643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B19083-905D-44A9-950C-CF19238A5746}"/>
              </a:ext>
            </a:extLst>
          </p:cNvPr>
          <p:cNvPicPr>
            <a:picLocks noChangeAspect="1"/>
          </p:cNvPicPr>
          <p:nvPr/>
        </p:nvPicPr>
        <p:blipFill rotWithShape="1">
          <a:blip r:embed="rId2"/>
          <a:srcRect t="9383" b="23527"/>
          <a:stretch/>
        </p:blipFill>
        <p:spPr>
          <a:xfrm>
            <a:off x="-105997" y="-503581"/>
            <a:ext cx="12191980" cy="6216557"/>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p:spPr>
      </p:pic>
      <p:sp>
        <p:nvSpPr>
          <p:cNvPr id="4" name="Slide Number Placeholder 3">
            <a:extLst>
              <a:ext uri="{FF2B5EF4-FFF2-40B4-BE49-F238E27FC236}">
                <a16:creationId xmlns:a16="http://schemas.microsoft.com/office/drawing/2014/main" id="{EC622C98-C1D5-4FB9-95DA-C0050985766D}"/>
              </a:ext>
            </a:extLst>
          </p:cNvPr>
          <p:cNvSpPr>
            <a:spLocks noGrp="1"/>
          </p:cNvSpPr>
          <p:nvPr>
            <p:ph type="sldNum" sz="quarter" idx="12"/>
          </p:nvPr>
        </p:nvSpPr>
        <p:spPr/>
        <p:txBody>
          <a:bodyPr/>
          <a:lstStyle/>
          <a:p>
            <a:fld id="{E56CE4DE-24DF-4EA5-A3D4-7C8ABA40D5A3}" type="slidenum">
              <a:rPr lang="en-US" smtClean="0"/>
              <a:t>26</a:t>
            </a:fld>
            <a:endParaRPr lang="en-US"/>
          </a:p>
        </p:txBody>
      </p:sp>
      <p:sp>
        <p:nvSpPr>
          <p:cNvPr id="7" name="Rectangle 6">
            <a:extLst>
              <a:ext uri="{FF2B5EF4-FFF2-40B4-BE49-F238E27FC236}">
                <a16:creationId xmlns:a16="http://schemas.microsoft.com/office/drawing/2014/main" id="{72B7D511-B470-49D7-84C3-591F40FA94CC}"/>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02CA231-CC7A-47BD-9822-E63047B2747A}"/>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791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ED57A-DC72-4D13-9C86-598ED694DD5C}"/>
              </a:ext>
            </a:extLst>
          </p:cNvPr>
          <p:cNvPicPr>
            <a:picLocks noChangeAspect="1"/>
          </p:cNvPicPr>
          <p:nvPr/>
        </p:nvPicPr>
        <p:blipFill rotWithShape="1">
          <a:blip r:embed="rId2"/>
          <a:srcRect t="-1" b="49566"/>
          <a:stretch/>
        </p:blipFill>
        <p:spPr>
          <a:xfrm>
            <a:off x="20" y="136525"/>
            <a:ext cx="12191980" cy="4611756"/>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p:spPr>
      </p:pic>
      <p:sp>
        <p:nvSpPr>
          <p:cNvPr id="4" name="Slide Number Placeholder 3">
            <a:extLst>
              <a:ext uri="{FF2B5EF4-FFF2-40B4-BE49-F238E27FC236}">
                <a16:creationId xmlns:a16="http://schemas.microsoft.com/office/drawing/2014/main" id="{66946E6D-EF72-4FC9-9A7F-4795A776F502}"/>
              </a:ext>
            </a:extLst>
          </p:cNvPr>
          <p:cNvSpPr>
            <a:spLocks noGrp="1"/>
          </p:cNvSpPr>
          <p:nvPr>
            <p:ph type="sldNum" sz="quarter" idx="12"/>
          </p:nvPr>
        </p:nvSpPr>
        <p:spPr/>
        <p:txBody>
          <a:bodyPr/>
          <a:lstStyle/>
          <a:p>
            <a:fld id="{E56CE4DE-24DF-4EA5-A3D4-7C8ABA40D5A3}" type="slidenum">
              <a:rPr lang="en-US" smtClean="0"/>
              <a:t>27</a:t>
            </a:fld>
            <a:endParaRPr lang="en-US"/>
          </a:p>
        </p:txBody>
      </p:sp>
      <p:sp>
        <p:nvSpPr>
          <p:cNvPr id="7" name="Rectangle 6">
            <a:extLst>
              <a:ext uri="{FF2B5EF4-FFF2-40B4-BE49-F238E27FC236}">
                <a16:creationId xmlns:a16="http://schemas.microsoft.com/office/drawing/2014/main" id="{38092614-5551-4CB4-A537-57B40A626283}"/>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A6F6DEF-A087-4A49-9A3C-769F2728B9CC}"/>
              </a:ext>
            </a:extLst>
          </p:cNvPr>
          <p:cNvCxnSpPr/>
          <p:nvPr/>
        </p:nvCxnSpPr>
        <p:spPr>
          <a:xfrm>
            <a:off x="106017" y="10866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830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5A762-7861-4881-BFCA-E3499763CFD8}"/>
              </a:ext>
            </a:extLst>
          </p:cNvPr>
          <p:cNvSpPr>
            <a:spLocks noGrp="1"/>
          </p:cNvSpPr>
          <p:nvPr>
            <p:ph idx="1"/>
          </p:nvPr>
        </p:nvSpPr>
        <p:spPr>
          <a:xfrm>
            <a:off x="1092209" y="1612792"/>
            <a:ext cx="9941319" cy="3124658"/>
          </a:xfrm>
        </p:spPr>
        <p:txBody>
          <a:bodyPr anchor="ctr">
            <a:normAutofit/>
          </a:bodyPr>
          <a:lstStyle/>
          <a:p>
            <a:r>
              <a:rPr lang="en-US" sz="2400" b="1" dirty="0">
                <a:latin typeface="Arial Black" panose="020B0A04020102020204" pitchFamily="34" charset="0"/>
              </a:rPr>
              <a:t>Proving an Algorithm’s Correctness</a:t>
            </a:r>
          </a:p>
          <a:p>
            <a:r>
              <a:rPr lang="en-US" sz="2400" b="1" dirty="0">
                <a:latin typeface="Arial Black" panose="020B0A04020102020204" pitchFamily="34" charset="0"/>
                <a:cs typeface="Times New Roman" panose="02020603050405020304" pitchFamily="18" charset="0"/>
              </a:rPr>
              <a:t>Brute Force </a:t>
            </a:r>
            <a:r>
              <a:rPr lang="en-US" sz="2400" b="1" dirty="0">
                <a:latin typeface="Arial Black" panose="020B0A04020102020204" pitchFamily="34" charset="0"/>
              </a:rPr>
              <a:t>Approach</a:t>
            </a:r>
          </a:p>
          <a:p>
            <a:r>
              <a:rPr lang="en-US" sz="2400" b="1" dirty="0">
                <a:latin typeface="Arial Black" panose="020B0A04020102020204" pitchFamily="34" charset="0"/>
              </a:rPr>
              <a:t>Store and Reuse Method</a:t>
            </a:r>
          </a:p>
          <a:p>
            <a:endParaRPr lang="en-US" sz="2400" dirty="0"/>
          </a:p>
        </p:txBody>
      </p:sp>
      <p:sp>
        <p:nvSpPr>
          <p:cNvPr id="6" name="Slide Number Placeholder 5">
            <a:extLst>
              <a:ext uri="{FF2B5EF4-FFF2-40B4-BE49-F238E27FC236}">
                <a16:creationId xmlns:a16="http://schemas.microsoft.com/office/drawing/2014/main" id="{5301F447-048C-458F-8E92-250BE990EA30}"/>
              </a:ext>
            </a:extLst>
          </p:cNvPr>
          <p:cNvSpPr>
            <a:spLocks noGrp="1"/>
          </p:cNvSpPr>
          <p:nvPr>
            <p:ph type="sldNum" sz="quarter" idx="12"/>
          </p:nvPr>
        </p:nvSpPr>
        <p:spPr>
          <a:xfrm>
            <a:off x="8610600" y="6492240"/>
            <a:ext cx="2743200" cy="365125"/>
          </a:xfrm>
        </p:spPr>
        <p:txBody>
          <a:bodyPr>
            <a:normAutofit/>
          </a:bodyPr>
          <a:lstStyle/>
          <a:p>
            <a:pPr>
              <a:spcAft>
                <a:spcPts val="600"/>
              </a:spcAft>
            </a:pPr>
            <a:fld id="{7C265689-C4EE-450D-9F46-6E9A1264C64E}" type="slidenum">
              <a:rPr lang="en-US" smtClean="0"/>
              <a:pPr>
                <a:spcAft>
                  <a:spcPts val="600"/>
                </a:spcAft>
              </a:pPr>
              <a:t>28</a:t>
            </a:fld>
            <a:endParaRPr lang="en-US"/>
          </a:p>
        </p:txBody>
      </p:sp>
      <p:sp>
        <p:nvSpPr>
          <p:cNvPr id="12" name="Rectangle 11">
            <a:extLst>
              <a:ext uri="{FF2B5EF4-FFF2-40B4-BE49-F238E27FC236}">
                <a16:creationId xmlns:a16="http://schemas.microsoft.com/office/drawing/2014/main" id="{333C61DD-928F-46B0-BE76-C8121D850399}"/>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8693A71-315B-4444-B1E4-4EE07FD094DD}"/>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346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42A5-4E5B-437E-B2E8-FC67B219A9DE}"/>
              </a:ext>
            </a:extLst>
          </p:cNvPr>
          <p:cNvSpPr>
            <a:spLocks noGrp="1"/>
          </p:cNvSpPr>
          <p:nvPr>
            <p:ph type="title"/>
          </p:nvPr>
        </p:nvSpPr>
        <p:spPr>
          <a:xfrm>
            <a:off x="354518" y="-16620"/>
            <a:ext cx="9942716" cy="1058656"/>
          </a:xfrm>
        </p:spPr>
        <p:txBody>
          <a:bodyPr anchor="ctr">
            <a:normAutofit/>
          </a:bodyPr>
          <a:lstStyle/>
          <a:p>
            <a:r>
              <a:rPr lang="en-US" sz="3200" b="1" dirty="0"/>
              <a:t>Proving an Algorithm’s Correctness</a:t>
            </a:r>
          </a:p>
        </p:txBody>
      </p:sp>
      <p:sp>
        <p:nvSpPr>
          <p:cNvPr id="3" name="Content Placeholder 2">
            <a:extLst>
              <a:ext uri="{FF2B5EF4-FFF2-40B4-BE49-F238E27FC236}">
                <a16:creationId xmlns:a16="http://schemas.microsoft.com/office/drawing/2014/main" id="{0AA5AB86-60B3-4DDE-9686-64D269F6CEDA}"/>
              </a:ext>
            </a:extLst>
          </p:cNvPr>
          <p:cNvSpPr>
            <a:spLocks noGrp="1"/>
          </p:cNvSpPr>
          <p:nvPr>
            <p:ph idx="1"/>
          </p:nvPr>
        </p:nvSpPr>
        <p:spPr>
          <a:xfrm>
            <a:off x="952262" y="1737308"/>
            <a:ext cx="9941319" cy="1691692"/>
          </a:xfrm>
        </p:spPr>
        <p:txBody>
          <a:bodyPr anchor="ctr">
            <a:normAutofit/>
          </a:bodyPr>
          <a:lstStyle/>
          <a:p>
            <a:pPr marL="0" indent="0">
              <a:buNone/>
            </a:pPr>
            <a:r>
              <a:rPr lang="en-US" sz="2400" dirty="0"/>
              <a:t>Once an algorithm has been specified then its </a:t>
            </a:r>
            <a:r>
              <a:rPr lang="en-US" sz="2400" i="1" dirty="0"/>
              <a:t>correctness </a:t>
            </a:r>
            <a:r>
              <a:rPr lang="en-US" sz="2400" dirty="0"/>
              <a:t>must be proved.  An algorithm </a:t>
            </a:r>
            <a:r>
              <a:rPr lang="en-US" sz="2400" b="1" dirty="0"/>
              <a:t>must yield </a:t>
            </a:r>
            <a:r>
              <a:rPr lang="en-US" sz="2400" dirty="0"/>
              <a:t>a required result for every </a:t>
            </a:r>
            <a:r>
              <a:rPr lang="en-US" sz="2400" b="1" dirty="0"/>
              <a:t>legitimate input in a finite amount of time</a:t>
            </a:r>
            <a:r>
              <a:rPr lang="en-US" sz="2400" dirty="0"/>
              <a:t>.</a:t>
            </a:r>
          </a:p>
          <a:p>
            <a:pPr marL="0" indent="0">
              <a:buNone/>
            </a:pPr>
            <a:endParaRPr lang="en-US" sz="2400" dirty="0"/>
          </a:p>
        </p:txBody>
      </p:sp>
      <p:sp>
        <p:nvSpPr>
          <p:cNvPr id="6" name="Slide Number Placeholder 5">
            <a:extLst>
              <a:ext uri="{FF2B5EF4-FFF2-40B4-BE49-F238E27FC236}">
                <a16:creationId xmlns:a16="http://schemas.microsoft.com/office/drawing/2014/main" id="{EBCB96C3-1423-48DE-B90C-3715C42E7EC7}"/>
              </a:ext>
            </a:extLst>
          </p:cNvPr>
          <p:cNvSpPr>
            <a:spLocks noGrp="1"/>
          </p:cNvSpPr>
          <p:nvPr>
            <p:ph type="sldNum" sz="quarter" idx="12"/>
          </p:nvPr>
        </p:nvSpPr>
        <p:spPr>
          <a:xfrm>
            <a:off x="8610600" y="6492240"/>
            <a:ext cx="2743200" cy="365125"/>
          </a:xfrm>
        </p:spPr>
        <p:txBody>
          <a:bodyPr>
            <a:normAutofit/>
          </a:bodyPr>
          <a:lstStyle/>
          <a:p>
            <a:pPr>
              <a:spcAft>
                <a:spcPts val="600"/>
              </a:spcAft>
            </a:pPr>
            <a:fld id="{7C265689-C4EE-450D-9F46-6E9A1264C64E}" type="slidenum">
              <a:rPr lang="en-US" smtClean="0"/>
              <a:pPr>
                <a:spcAft>
                  <a:spcPts val="600"/>
                </a:spcAft>
              </a:pPr>
              <a:t>29</a:t>
            </a:fld>
            <a:endParaRPr lang="en-US"/>
          </a:p>
        </p:txBody>
      </p:sp>
      <p:sp>
        <p:nvSpPr>
          <p:cNvPr id="17" name="Rectangle 16">
            <a:extLst>
              <a:ext uri="{FF2B5EF4-FFF2-40B4-BE49-F238E27FC236}">
                <a16:creationId xmlns:a16="http://schemas.microsoft.com/office/drawing/2014/main" id="{543400E6-6748-4B2B-B106-0D7533C94C00}"/>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BD4601B-6020-4C23-B717-21EF04403B67}"/>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369863DE-3978-4F0F-A316-7800A2FC11B9}"/>
              </a:ext>
            </a:extLst>
          </p:cNvPr>
          <p:cNvSpPr txBox="1">
            <a:spLocks/>
          </p:cNvSpPr>
          <p:nvPr/>
        </p:nvSpPr>
        <p:spPr>
          <a:xfrm>
            <a:off x="1045028" y="3017522"/>
            <a:ext cx="9941319" cy="31246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	A common technique for proving correctness is to use </a:t>
            </a:r>
            <a:r>
              <a:rPr lang="en-US" sz="2400" b="1" dirty="0"/>
              <a:t>mathematical induction </a:t>
            </a:r>
            <a:r>
              <a:rPr lang="en-US" sz="2400" dirty="0"/>
              <a:t>because an algorithm’s iterations provide a natural sequence of steps needed for such proofs.</a:t>
            </a:r>
          </a:p>
          <a:p>
            <a:pPr marL="0" indent="0" algn="just">
              <a:buFont typeface="Arial" panose="020B0604020202020204" pitchFamily="34" charset="0"/>
              <a:buNone/>
            </a:pPr>
            <a:endParaRPr lang="en-US" sz="2400" dirty="0"/>
          </a:p>
          <a:p>
            <a:pPr marL="0" indent="0">
              <a:buFont typeface="Arial" panose="020B0604020202020204" pitchFamily="34" charset="0"/>
              <a:buNone/>
            </a:pPr>
            <a:r>
              <a:rPr lang="en-US" sz="2400" dirty="0"/>
              <a:t>	The notion of correctness for approximation algorithms is less straightforward than it is for exact algorithms. The error produced by the algorithm should not exceed a pre-defined limit.</a:t>
            </a: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821390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49C3-CDFC-4495-B718-263DF80D5BA2}"/>
              </a:ext>
            </a:extLst>
          </p:cNvPr>
          <p:cNvSpPr>
            <a:spLocks noGrp="1"/>
          </p:cNvSpPr>
          <p:nvPr>
            <p:ph type="title"/>
          </p:nvPr>
        </p:nvSpPr>
        <p:spPr>
          <a:xfrm>
            <a:off x="172278" y="-203580"/>
            <a:ext cx="10515600" cy="1325563"/>
          </a:xfrm>
        </p:spPr>
        <p:txBody>
          <a:bodyPr/>
          <a:lstStyle/>
          <a:p>
            <a:r>
              <a:rPr lang="en-GB" b="1" dirty="0"/>
              <a:t>Algorithms</a:t>
            </a:r>
            <a:endParaRPr lang="en-US" b="1" dirty="0"/>
          </a:p>
        </p:txBody>
      </p:sp>
      <p:sp>
        <p:nvSpPr>
          <p:cNvPr id="5" name="Slide Number Placeholder 4">
            <a:extLst>
              <a:ext uri="{FF2B5EF4-FFF2-40B4-BE49-F238E27FC236}">
                <a16:creationId xmlns:a16="http://schemas.microsoft.com/office/drawing/2014/main" id="{42A593A1-F23A-4DDB-8C08-9A56CDF1030F}"/>
              </a:ext>
            </a:extLst>
          </p:cNvPr>
          <p:cNvSpPr>
            <a:spLocks noGrp="1"/>
          </p:cNvSpPr>
          <p:nvPr>
            <p:ph type="sldNum" sz="quarter" idx="12"/>
          </p:nvPr>
        </p:nvSpPr>
        <p:spPr/>
        <p:txBody>
          <a:bodyPr/>
          <a:lstStyle/>
          <a:p>
            <a:fld id="{E56CE4DE-24DF-4EA5-A3D4-7C8ABA40D5A3}" type="slidenum">
              <a:rPr lang="en-US" smtClean="0"/>
              <a:t>3</a:t>
            </a:fld>
            <a:endParaRPr lang="en-US"/>
          </a:p>
        </p:txBody>
      </p:sp>
      <p:pic>
        <p:nvPicPr>
          <p:cNvPr id="7" name="Picture 6">
            <a:extLst>
              <a:ext uri="{FF2B5EF4-FFF2-40B4-BE49-F238E27FC236}">
                <a16:creationId xmlns:a16="http://schemas.microsoft.com/office/drawing/2014/main" id="{CCE6FA15-5320-4383-84AD-E4A8BB50AC96}"/>
              </a:ext>
            </a:extLst>
          </p:cNvPr>
          <p:cNvPicPr>
            <a:picLocks noChangeAspect="1"/>
          </p:cNvPicPr>
          <p:nvPr/>
        </p:nvPicPr>
        <p:blipFill>
          <a:blip r:embed="rId2"/>
          <a:stretch>
            <a:fillRect/>
          </a:stretch>
        </p:blipFill>
        <p:spPr>
          <a:xfrm>
            <a:off x="1657349" y="1462088"/>
            <a:ext cx="9174773" cy="4675981"/>
          </a:xfrm>
          <a:prstGeom prst="rect">
            <a:avLst/>
          </a:prstGeom>
        </p:spPr>
      </p:pic>
      <p:sp>
        <p:nvSpPr>
          <p:cNvPr id="8" name="Rectangle 7">
            <a:extLst>
              <a:ext uri="{FF2B5EF4-FFF2-40B4-BE49-F238E27FC236}">
                <a16:creationId xmlns:a16="http://schemas.microsoft.com/office/drawing/2014/main" id="{C3ED5CA4-3070-4583-8CFD-C989DA036A4C}"/>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CF8F17D-06C1-4F31-B315-23BAE5B899B6}"/>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687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6330-5A67-42F1-8F35-31814340730E}"/>
              </a:ext>
            </a:extLst>
          </p:cNvPr>
          <p:cNvSpPr>
            <a:spLocks noGrp="1"/>
          </p:cNvSpPr>
          <p:nvPr>
            <p:ph type="title"/>
          </p:nvPr>
        </p:nvSpPr>
        <p:spPr>
          <a:xfrm>
            <a:off x="172278" y="147293"/>
            <a:ext cx="9942716" cy="634585"/>
          </a:xfrm>
        </p:spPr>
        <p:txBody>
          <a:bodyPr anchor="ctr">
            <a:normAutofit/>
          </a:bodyPr>
          <a:lstStyle/>
          <a:p>
            <a:r>
              <a:rPr lang="en-US" sz="3200" b="1" dirty="0">
                <a:cs typeface="Times New Roman" panose="02020603050405020304" pitchFamily="18" charset="0"/>
              </a:rPr>
              <a:t>Brute Force </a:t>
            </a:r>
            <a:r>
              <a:rPr lang="en-US" sz="3200" b="1" dirty="0"/>
              <a:t>Approach</a:t>
            </a:r>
          </a:p>
        </p:txBody>
      </p:sp>
      <p:sp>
        <p:nvSpPr>
          <p:cNvPr id="3" name="Content Placeholder 2">
            <a:extLst>
              <a:ext uri="{FF2B5EF4-FFF2-40B4-BE49-F238E27FC236}">
                <a16:creationId xmlns:a16="http://schemas.microsoft.com/office/drawing/2014/main" id="{B1329E86-1742-4CD6-8172-D13ECBCED7B7}"/>
              </a:ext>
            </a:extLst>
          </p:cNvPr>
          <p:cNvSpPr>
            <a:spLocks noGrp="1"/>
          </p:cNvSpPr>
          <p:nvPr>
            <p:ph idx="1"/>
          </p:nvPr>
        </p:nvSpPr>
        <p:spPr>
          <a:xfrm>
            <a:off x="1125340" y="2074729"/>
            <a:ext cx="9941319" cy="3124658"/>
          </a:xfrm>
        </p:spPr>
        <p:txBody>
          <a:bodyPr anchor="ctr">
            <a:normAutofit fontScale="92500" lnSpcReduction="10000"/>
          </a:bodyPr>
          <a:lstStyle/>
          <a:p>
            <a:pPr algn="just"/>
            <a:r>
              <a:rPr lang="en-US" sz="2400" dirty="0"/>
              <a:t>A </a:t>
            </a:r>
            <a:r>
              <a:rPr lang="en-US" sz="2400" b="1" dirty="0"/>
              <a:t>brute force algorithm </a:t>
            </a:r>
            <a:r>
              <a:rPr lang="en-US" sz="2400" dirty="0"/>
              <a:t>is a  </a:t>
            </a:r>
            <a:r>
              <a:rPr lang="en-US" sz="2400" b="1" dirty="0"/>
              <a:t>straightforward approach </a:t>
            </a:r>
            <a:r>
              <a:rPr lang="en-US" sz="2400" dirty="0"/>
              <a:t>to solving a problem. It is </a:t>
            </a:r>
            <a:r>
              <a:rPr lang="en-GB" sz="2400" dirty="0"/>
              <a:t>usually based on problem statement and definitions</a:t>
            </a:r>
            <a:endParaRPr lang="en-US" sz="2400" dirty="0"/>
          </a:p>
          <a:p>
            <a:pPr algn="just"/>
            <a:r>
              <a:rPr lang="en-US" sz="2400" dirty="0"/>
              <a:t>This approach consider </a:t>
            </a:r>
            <a:r>
              <a:rPr lang="en-US" sz="2400" b="1" dirty="0"/>
              <a:t>all possible solutions.</a:t>
            </a:r>
            <a:r>
              <a:rPr lang="en-US" sz="2400" dirty="0"/>
              <a:t> </a:t>
            </a:r>
          </a:p>
          <a:p>
            <a:pPr algn="just"/>
            <a:r>
              <a:rPr lang="en-US" sz="2400" dirty="0"/>
              <a:t>It is based on </a:t>
            </a:r>
            <a:r>
              <a:rPr lang="en-US" sz="2400" b="1" dirty="0"/>
              <a:t>trial and error </a:t>
            </a:r>
            <a:r>
              <a:rPr lang="en-US" sz="2400" dirty="0"/>
              <a:t>where the programmer tries to merely utilize the computer’s fast processing power to solve a problem. </a:t>
            </a:r>
          </a:p>
          <a:p>
            <a:pPr algn="just"/>
            <a:r>
              <a:rPr lang="en-US" sz="2400" dirty="0"/>
              <a:t>It is a naive approach adopted by most beginner programmers in the initial stages of solving a problem, however it might not be the most optimal approach, as it </a:t>
            </a:r>
            <a:r>
              <a:rPr lang="en-US" sz="2400" b="1" dirty="0"/>
              <a:t>might increase both space and time </a:t>
            </a:r>
            <a:r>
              <a:rPr lang="en-US" sz="2400" dirty="0"/>
              <a:t>complexity.</a:t>
            </a:r>
          </a:p>
          <a:p>
            <a:pPr marL="0" indent="0" algn="just">
              <a:buNone/>
            </a:pPr>
            <a:r>
              <a:rPr lang="en-US" sz="2400" dirty="0"/>
              <a:t>Ex: TSP, Convex hull, Knapsack, Graph </a:t>
            </a:r>
            <a:r>
              <a:rPr lang="en-US" sz="2400" dirty="0" err="1"/>
              <a:t>colouring</a:t>
            </a:r>
            <a:r>
              <a:rPr lang="en-US" sz="2400" dirty="0"/>
              <a:t>, Closest distance </a:t>
            </a:r>
            <a:r>
              <a:rPr lang="en-US" sz="2400" dirty="0" err="1"/>
              <a:t>etc</a:t>
            </a:r>
            <a:endParaRPr lang="en-US" sz="2400" dirty="0"/>
          </a:p>
          <a:p>
            <a:pPr marL="0" indent="0" algn="just">
              <a:buNone/>
            </a:pPr>
            <a:endParaRPr lang="en-US" sz="2400" dirty="0"/>
          </a:p>
          <a:p>
            <a:pPr marL="0" indent="0" algn="just">
              <a:buNone/>
            </a:pPr>
            <a:endParaRPr lang="en-US" sz="2400" dirty="0"/>
          </a:p>
        </p:txBody>
      </p:sp>
      <p:sp>
        <p:nvSpPr>
          <p:cNvPr id="6" name="Slide Number Placeholder 5">
            <a:extLst>
              <a:ext uri="{FF2B5EF4-FFF2-40B4-BE49-F238E27FC236}">
                <a16:creationId xmlns:a16="http://schemas.microsoft.com/office/drawing/2014/main" id="{A20A704F-A7C3-40FA-BF70-4F02089A906F}"/>
              </a:ext>
            </a:extLst>
          </p:cNvPr>
          <p:cNvSpPr>
            <a:spLocks noGrp="1"/>
          </p:cNvSpPr>
          <p:nvPr>
            <p:ph type="sldNum" sz="quarter" idx="12"/>
          </p:nvPr>
        </p:nvSpPr>
        <p:spPr>
          <a:xfrm>
            <a:off x="8610600" y="6492240"/>
            <a:ext cx="2743200" cy="365125"/>
          </a:xfrm>
        </p:spPr>
        <p:txBody>
          <a:bodyPr>
            <a:normAutofit/>
          </a:bodyPr>
          <a:lstStyle/>
          <a:p>
            <a:pPr>
              <a:spcAft>
                <a:spcPts val="600"/>
              </a:spcAft>
            </a:pPr>
            <a:fld id="{7C265689-C4EE-450D-9F46-6E9A1264C64E}" type="slidenum">
              <a:rPr lang="en-US" smtClean="0"/>
              <a:pPr>
                <a:spcAft>
                  <a:spcPts val="600"/>
                </a:spcAft>
              </a:pPr>
              <a:t>30</a:t>
            </a:fld>
            <a:endParaRPr lang="en-US"/>
          </a:p>
        </p:txBody>
      </p:sp>
      <p:sp>
        <p:nvSpPr>
          <p:cNvPr id="17" name="Rectangle 16">
            <a:extLst>
              <a:ext uri="{FF2B5EF4-FFF2-40B4-BE49-F238E27FC236}">
                <a16:creationId xmlns:a16="http://schemas.microsoft.com/office/drawing/2014/main" id="{02BB6545-F144-4EFC-B0D3-E253F460ABD8}"/>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9EE3E7B-A92E-4D31-B25B-13399EF69C6E}"/>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625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4FBA-5280-4382-B5B1-E2A928915DBC}"/>
              </a:ext>
            </a:extLst>
          </p:cNvPr>
          <p:cNvSpPr>
            <a:spLocks noGrp="1"/>
          </p:cNvSpPr>
          <p:nvPr>
            <p:ph type="title"/>
          </p:nvPr>
        </p:nvSpPr>
        <p:spPr>
          <a:xfrm>
            <a:off x="172278" y="306517"/>
            <a:ext cx="9942716" cy="365124"/>
          </a:xfrm>
        </p:spPr>
        <p:txBody>
          <a:bodyPr anchor="ctr">
            <a:normAutofit fontScale="90000"/>
          </a:bodyPr>
          <a:lstStyle/>
          <a:p>
            <a:r>
              <a:rPr lang="en-US" sz="3200" b="1" dirty="0"/>
              <a:t>Example 1</a:t>
            </a:r>
          </a:p>
        </p:txBody>
      </p:sp>
      <p:sp>
        <p:nvSpPr>
          <p:cNvPr id="3" name="Content Placeholder 2">
            <a:extLst>
              <a:ext uri="{FF2B5EF4-FFF2-40B4-BE49-F238E27FC236}">
                <a16:creationId xmlns:a16="http://schemas.microsoft.com/office/drawing/2014/main" id="{486C8AA1-FEB8-4103-8D8A-7B4E5257222C}"/>
              </a:ext>
            </a:extLst>
          </p:cNvPr>
          <p:cNvSpPr>
            <a:spLocks noGrp="1"/>
          </p:cNvSpPr>
          <p:nvPr>
            <p:ph idx="1"/>
          </p:nvPr>
        </p:nvSpPr>
        <p:spPr>
          <a:xfrm>
            <a:off x="1125340" y="1003192"/>
            <a:ext cx="9941319" cy="3124658"/>
          </a:xfrm>
        </p:spPr>
        <p:txBody>
          <a:bodyPr anchor="ctr">
            <a:normAutofit/>
          </a:bodyPr>
          <a:lstStyle/>
          <a:p>
            <a:pPr marL="0" indent="0" algn="just">
              <a:buNone/>
            </a:pPr>
            <a:r>
              <a:rPr lang="en-US" sz="2400" b="1" dirty="0"/>
              <a:t>Linear Search</a:t>
            </a:r>
            <a:r>
              <a:rPr lang="en-US" sz="2400" dirty="0"/>
              <a:t>: 	When each element of an array is compared with the data to be searched, it might be termed as a brute force approach, as it is the most direct and simple way one could think of searching the given data in the array. </a:t>
            </a:r>
          </a:p>
          <a:p>
            <a:pPr marL="0" indent="0" algn="just">
              <a:buNone/>
            </a:pPr>
            <a:r>
              <a:rPr lang="en-US" sz="2400" dirty="0"/>
              <a:t>	However, there are better ways to search data which make use of more optimum algorithms like </a:t>
            </a:r>
            <a:r>
              <a:rPr lang="en-US" sz="2400" b="1" dirty="0"/>
              <a:t>Binary search</a:t>
            </a:r>
            <a:r>
              <a:rPr lang="en-US" sz="2400" dirty="0"/>
              <a:t>, etc. which adopt a more innovative way to solve the same problem.</a:t>
            </a:r>
          </a:p>
        </p:txBody>
      </p:sp>
      <p:sp>
        <p:nvSpPr>
          <p:cNvPr id="6" name="Slide Number Placeholder 5">
            <a:extLst>
              <a:ext uri="{FF2B5EF4-FFF2-40B4-BE49-F238E27FC236}">
                <a16:creationId xmlns:a16="http://schemas.microsoft.com/office/drawing/2014/main" id="{AB4CEEE6-1675-4396-B545-435BEF61F28E}"/>
              </a:ext>
            </a:extLst>
          </p:cNvPr>
          <p:cNvSpPr>
            <a:spLocks noGrp="1"/>
          </p:cNvSpPr>
          <p:nvPr>
            <p:ph type="sldNum" sz="quarter" idx="12"/>
          </p:nvPr>
        </p:nvSpPr>
        <p:spPr>
          <a:xfrm>
            <a:off x="8610600" y="6492240"/>
            <a:ext cx="2743200" cy="365125"/>
          </a:xfrm>
        </p:spPr>
        <p:txBody>
          <a:bodyPr>
            <a:normAutofit/>
          </a:bodyPr>
          <a:lstStyle/>
          <a:p>
            <a:pPr>
              <a:spcAft>
                <a:spcPts val="600"/>
              </a:spcAft>
            </a:pPr>
            <a:fld id="{7C265689-C4EE-450D-9F46-6E9A1264C64E}" type="slidenum">
              <a:rPr lang="en-US" smtClean="0"/>
              <a:pPr>
                <a:spcAft>
                  <a:spcPts val="600"/>
                </a:spcAft>
              </a:pPr>
              <a:t>31</a:t>
            </a:fld>
            <a:endParaRPr lang="en-US"/>
          </a:p>
        </p:txBody>
      </p:sp>
      <p:sp>
        <p:nvSpPr>
          <p:cNvPr id="17" name="Rectangle 16">
            <a:extLst>
              <a:ext uri="{FF2B5EF4-FFF2-40B4-BE49-F238E27FC236}">
                <a16:creationId xmlns:a16="http://schemas.microsoft.com/office/drawing/2014/main" id="{6601EA2B-453F-4C40-9041-C73510565998}"/>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3A035D7-270E-478F-A50C-ADDBEA074302}"/>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3F5589F-877B-432E-ADA1-B2F6588AFAD3}"/>
              </a:ext>
            </a:extLst>
          </p:cNvPr>
          <p:cNvPicPr>
            <a:picLocks noChangeAspect="1"/>
          </p:cNvPicPr>
          <p:nvPr/>
        </p:nvPicPr>
        <p:blipFill>
          <a:blip r:embed="rId2"/>
          <a:stretch>
            <a:fillRect/>
          </a:stretch>
        </p:blipFill>
        <p:spPr>
          <a:xfrm>
            <a:off x="2919063" y="3769100"/>
            <a:ext cx="7195931" cy="2782383"/>
          </a:xfrm>
          <a:prstGeom prst="rect">
            <a:avLst/>
          </a:prstGeom>
        </p:spPr>
      </p:pic>
    </p:spTree>
    <p:extLst>
      <p:ext uri="{BB962C8B-B14F-4D97-AF65-F5344CB8AC3E}">
        <p14:creationId xmlns:p14="http://schemas.microsoft.com/office/powerpoint/2010/main" val="3689419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14D8-42D9-41F5-864D-96E04E80BD21}"/>
              </a:ext>
            </a:extLst>
          </p:cNvPr>
          <p:cNvSpPr>
            <a:spLocks noGrp="1"/>
          </p:cNvSpPr>
          <p:nvPr>
            <p:ph type="title"/>
          </p:nvPr>
        </p:nvSpPr>
        <p:spPr>
          <a:xfrm>
            <a:off x="172278" y="-237024"/>
            <a:ext cx="9942716" cy="1554480"/>
          </a:xfrm>
        </p:spPr>
        <p:txBody>
          <a:bodyPr anchor="ctr">
            <a:normAutofit/>
          </a:bodyPr>
          <a:lstStyle/>
          <a:p>
            <a:r>
              <a:rPr lang="en-US" sz="3200" b="1" dirty="0"/>
              <a:t>Brute Force Solution</a:t>
            </a:r>
          </a:p>
        </p:txBody>
      </p:sp>
      <p:sp>
        <p:nvSpPr>
          <p:cNvPr id="3" name="Content Placeholder 2">
            <a:extLst>
              <a:ext uri="{FF2B5EF4-FFF2-40B4-BE49-F238E27FC236}">
                <a16:creationId xmlns:a16="http://schemas.microsoft.com/office/drawing/2014/main" id="{1FDE44A2-6B72-40C0-B7EF-944D054BC289}"/>
              </a:ext>
            </a:extLst>
          </p:cNvPr>
          <p:cNvSpPr>
            <a:spLocks noGrp="1"/>
          </p:cNvSpPr>
          <p:nvPr>
            <p:ph idx="1"/>
          </p:nvPr>
        </p:nvSpPr>
        <p:spPr>
          <a:xfrm>
            <a:off x="1630018" y="1673750"/>
            <a:ext cx="10389704" cy="3438166"/>
          </a:xfrm>
        </p:spPr>
        <p:txBody>
          <a:bodyPr anchor="ctr">
            <a:noAutofit/>
          </a:bodyPr>
          <a:lstStyle/>
          <a:p>
            <a:pPr marL="0" indent="0">
              <a:spcBef>
                <a:spcPts val="0"/>
              </a:spcBef>
              <a:spcAft>
                <a:spcPts val="600"/>
              </a:spcAft>
              <a:buNone/>
            </a:pPr>
            <a:r>
              <a:rPr lang="en-US" sz="2000" b="1" dirty="0"/>
              <a:t>Algorithm </a:t>
            </a:r>
            <a:r>
              <a:rPr lang="en-US" sz="2000" b="1" dirty="0" err="1"/>
              <a:t>FindKey</a:t>
            </a:r>
            <a:r>
              <a:rPr lang="en-US" sz="2000" b="1" dirty="0"/>
              <a:t>()</a:t>
            </a:r>
          </a:p>
          <a:p>
            <a:pPr marL="0" indent="0">
              <a:spcBef>
                <a:spcPts val="0"/>
              </a:spcBef>
              <a:spcAft>
                <a:spcPts val="600"/>
              </a:spcAft>
              <a:buNone/>
            </a:pPr>
            <a:r>
              <a:rPr lang="en-US" sz="2000" dirty="0"/>
              <a:t>{</a:t>
            </a:r>
          </a:p>
          <a:p>
            <a:pPr marL="0" indent="0">
              <a:spcBef>
                <a:spcPts val="0"/>
              </a:spcBef>
              <a:spcAft>
                <a:spcPts val="600"/>
              </a:spcAft>
              <a:buNone/>
            </a:pPr>
            <a:r>
              <a:rPr lang="en-US" sz="2000" dirty="0"/>
              <a:t>    for i:=0 to 9 do {</a:t>
            </a:r>
          </a:p>
          <a:p>
            <a:pPr marL="0" indent="0">
              <a:spcBef>
                <a:spcPts val="0"/>
              </a:spcBef>
              <a:spcAft>
                <a:spcPts val="600"/>
              </a:spcAft>
              <a:buNone/>
            </a:pPr>
            <a:r>
              <a:rPr lang="en-US" sz="2000" dirty="0"/>
              <a:t>          for j:=0 to 9 do{</a:t>
            </a:r>
          </a:p>
          <a:p>
            <a:pPr marL="0" indent="0">
              <a:spcBef>
                <a:spcPts val="0"/>
              </a:spcBef>
              <a:spcAft>
                <a:spcPts val="600"/>
              </a:spcAft>
              <a:buNone/>
            </a:pPr>
            <a:r>
              <a:rPr lang="en-US" sz="2000" dirty="0"/>
              <a:t>                   for k:=0 to 9 do {</a:t>
            </a:r>
          </a:p>
          <a:p>
            <a:pPr marL="0" indent="0">
              <a:spcBef>
                <a:spcPts val="0"/>
              </a:spcBef>
              <a:spcAft>
                <a:spcPts val="600"/>
              </a:spcAft>
              <a:buNone/>
            </a:pPr>
            <a:r>
              <a:rPr lang="en-US" sz="2000" dirty="0"/>
              <a:t>                             for l:=0 to 9 do{</a:t>
            </a:r>
          </a:p>
          <a:p>
            <a:pPr marL="0" indent="0">
              <a:spcBef>
                <a:spcPts val="0"/>
              </a:spcBef>
              <a:spcAft>
                <a:spcPts val="600"/>
              </a:spcAft>
              <a:buNone/>
            </a:pPr>
            <a:r>
              <a:rPr lang="en-US" sz="2000" dirty="0"/>
              <a:t>                                    key:=char(</a:t>
            </a:r>
            <a:r>
              <a:rPr lang="en-US" sz="2000" dirty="0" err="1"/>
              <a:t>i</a:t>
            </a:r>
            <a:r>
              <a:rPr lang="en-US" sz="2000" dirty="0"/>
              <a:t>)+char(j)+char(k)+char(l); // character concatenation operations</a:t>
            </a:r>
          </a:p>
          <a:p>
            <a:pPr marL="0" indent="0">
              <a:spcBef>
                <a:spcPts val="0"/>
              </a:spcBef>
              <a:spcAft>
                <a:spcPts val="600"/>
              </a:spcAft>
              <a:buNone/>
            </a:pPr>
            <a:r>
              <a:rPr lang="en-US" sz="2000" dirty="0"/>
              <a:t>                                    if </a:t>
            </a:r>
            <a:r>
              <a:rPr lang="en-US" sz="2000" dirty="0" err="1"/>
              <a:t>iskey</a:t>
            </a:r>
            <a:r>
              <a:rPr lang="en-US" sz="2000" dirty="0"/>
              <a:t>(key) then  return key;</a:t>
            </a:r>
          </a:p>
          <a:p>
            <a:pPr marL="0" indent="0">
              <a:spcBef>
                <a:spcPts val="0"/>
              </a:spcBef>
              <a:spcAft>
                <a:spcPts val="600"/>
              </a:spcAft>
              <a:buNone/>
            </a:pPr>
            <a:r>
              <a:rPr lang="en-US" sz="2000" dirty="0"/>
              <a:t>                              }</a:t>
            </a:r>
          </a:p>
          <a:p>
            <a:pPr marL="0" indent="0">
              <a:spcBef>
                <a:spcPts val="0"/>
              </a:spcBef>
              <a:spcAft>
                <a:spcPts val="600"/>
              </a:spcAft>
              <a:buNone/>
            </a:pPr>
            <a:r>
              <a:rPr lang="en-US" sz="2000" dirty="0"/>
              <a:t>                    }</a:t>
            </a:r>
          </a:p>
          <a:p>
            <a:pPr marL="0" indent="0">
              <a:spcBef>
                <a:spcPts val="0"/>
              </a:spcBef>
              <a:spcAft>
                <a:spcPts val="600"/>
              </a:spcAft>
              <a:buNone/>
            </a:pPr>
            <a:r>
              <a:rPr lang="en-US" sz="2000" dirty="0"/>
              <a:t>            }</a:t>
            </a:r>
          </a:p>
          <a:p>
            <a:pPr marL="0" indent="0">
              <a:spcBef>
                <a:spcPts val="0"/>
              </a:spcBef>
              <a:spcAft>
                <a:spcPts val="600"/>
              </a:spcAft>
              <a:buNone/>
            </a:pPr>
            <a:r>
              <a:rPr lang="en-US" sz="2000" dirty="0"/>
              <a:t>     }</a:t>
            </a:r>
          </a:p>
          <a:p>
            <a:pPr marL="0" indent="0">
              <a:spcBef>
                <a:spcPts val="0"/>
              </a:spcBef>
              <a:spcAft>
                <a:spcPts val="600"/>
              </a:spcAft>
              <a:buNone/>
            </a:pPr>
            <a:r>
              <a:rPr lang="en-US" sz="2000" dirty="0"/>
              <a:t>}</a:t>
            </a:r>
          </a:p>
        </p:txBody>
      </p:sp>
      <p:sp>
        <p:nvSpPr>
          <p:cNvPr id="6" name="Slide Number Placeholder 5">
            <a:extLst>
              <a:ext uri="{FF2B5EF4-FFF2-40B4-BE49-F238E27FC236}">
                <a16:creationId xmlns:a16="http://schemas.microsoft.com/office/drawing/2014/main" id="{66BA40D6-B97F-41B5-A4A1-CD39C1EA9678}"/>
              </a:ext>
            </a:extLst>
          </p:cNvPr>
          <p:cNvSpPr>
            <a:spLocks noGrp="1"/>
          </p:cNvSpPr>
          <p:nvPr>
            <p:ph type="sldNum" sz="quarter" idx="12"/>
          </p:nvPr>
        </p:nvSpPr>
        <p:spPr>
          <a:xfrm>
            <a:off x="8610600" y="6492240"/>
            <a:ext cx="2743200" cy="365125"/>
          </a:xfrm>
        </p:spPr>
        <p:txBody>
          <a:bodyPr>
            <a:normAutofit/>
          </a:bodyPr>
          <a:lstStyle/>
          <a:p>
            <a:pPr>
              <a:spcAft>
                <a:spcPts val="600"/>
              </a:spcAft>
            </a:pPr>
            <a:fld id="{7C265689-C4EE-450D-9F46-6E9A1264C64E}" type="slidenum">
              <a:rPr lang="en-US" smtClean="0"/>
              <a:pPr>
                <a:spcAft>
                  <a:spcPts val="600"/>
                </a:spcAft>
              </a:pPr>
              <a:t>32</a:t>
            </a:fld>
            <a:endParaRPr lang="en-US"/>
          </a:p>
        </p:txBody>
      </p:sp>
      <p:sp>
        <p:nvSpPr>
          <p:cNvPr id="17" name="Rectangle 16">
            <a:extLst>
              <a:ext uri="{FF2B5EF4-FFF2-40B4-BE49-F238E27FC236}">
                <a16:creationId xmlns:a16="http://schemas.microsoft.com/office/drawing/2014/main" id="{02071D04-8472-4541-B308-B9E8B71175CE}"/>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364FEE9-FBF2-40AC-87BB-1FB4F8184D23}"/>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53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908F-B1CF-4C83-84F7-110F3E9B6867}"/>
              </a:ext>
            </a:extLst>
          </p:cNvPr>
          <p:cNvSpPr>
            <a:spLocks noGrp="1"/>
          </p:cNvSpPr>
          <p:nvPr>
            <p:ph type="title"/>
          </p:nvPr>
        </p:nvSpPr>
        <p:spPr>
          <a:xfrm>
            <a:off x="287963" y="-16620"/>
            <a:ext cx="9942716" cy="1124920"/>
          </a:xfrm>
        </p:spPr>
        <p:txBody>
          <a:bodyPr anchor="ctr">
            <a:normAutofit/>
          </a:bodyPr>
          <a:lstStyle/>
          <a:p>
            <a:r>
              <a:rPr lang="en-US" sz="3200" b="1" dirty="0"/>
              <a:t>Store and Reuse method:</a:t>
            </a:r>
          </a:p>
        </p:txBody>
      </p:sp>
      <p:sp>
        <p:nvSpPr>
          <p:cNvPr id="3" name="Content Placeholder 2">
            <a:extLst>
              <a:ext uri="{FF2B5EF4-FFF2-40B4-BE49-F238E27FC236}">
                <a16:creationId xmlns:a16="http://schemas.microsoft.com/office/drawing/2014/main" id="{F8A614C7-1654-4C4B-A290-275DD3283225}"/>
              </a:ext>
            </a:extLst>
          </p:cNvPr>
          <p:cNvSpPr>
            <a:spLocks noGrp="1"/>
          </p:cNvSpPr>
          <p:nvPr>
            <p:ph idx="1"/>
          </p:nvPr>
        </p:nvSpPr>
        <p:spPr>
          <a:xfrm>
            <a:off x="2120348" y="1603514"/>
            <a:ext cx="8415129" cy="1338470"/>
          </a:xfrm>
        </p:spPr>
        <p:txBody>
          <a:bodyPr anchor="ctr">
            <a:normAutofit/>
          </a:bodyPr>
          <a:lstStyle/>
          <a:p>
            <a:pPr marL="0" indent="0">
              <a:buNone/>
            </a:pPr>
            <a:r>
              <a:rPr lang="en-US" sz="2400" dirty="0"/>
              <a:t>	In this algorithm the data is storing using </a:t>
            </a:r>
            <a:r>
              <a:rPr lang="en-US" sz="2400" b="1" dirty="0"/>
              <a:t>MapReduce method </a:t>
            </a:r>
            <a:r>
              <a:rPr lang="en-US" sz="2400" dirty="0"/>
              <a:t>and the algorithm's access the data through MapReduce method.</a:t>
            </a:r>
          </a:p>
          <a:p>
            <a:pPr marL="0" indent="0">
              <a:buNone/>
            </a:pPr>
            <a:endParaRPr lang="en-US" sz="2400" dirty="0"/>
          </a:p>
          <a:p>
            <a:pPr marL="0" indent="0">
              <a:buNone/>
            </a:pPr>
            <a:endParaRPr lang="en-US" sz="2400" dirty="0"/>
          </a:p>
          <a:p>
            <a:pPr marL="0" indent="0">
              <a:buNone/>
            </a:pPr>
            <a:endParaRPr lang="en-US" sz="2400" dirty="0"/>
          </a:p>
        </p:txBody>
      </p:sp>
      <p:sp>
        <p:nvSpPr>
          <p:cNvPr id="6" name="Slide Number Placeholder 5">
            <a:extLst>
              <a:ext uri="{FF2B5EF4-FFF2-40B4-BE49-F238E27FC236}">
                <a16:creationId xmlns:a16="http://schemas.microsoft.com/office/drawing/2014/main" id="{6CEE1A62-23C2-4152-B3C9-6D4505FFCA8F}"/>
              </a:ext>
            </a:extLst>
          </p:cNvPr>
          <p:cNvSpPr>
            <a:spLocks noGrp="1"/>
          </p:cNvSpPr>
          <p:nvPr>
            <p:ph type="sldNum" sz="quarter" idx="12"/>
          </p:nvPr>
        </p:nvSpPr>
        <p:spPr>
          <a:xfrm>
            <a:off x="8610600" y="6492240"/>
            <a:ext cx="2743200" cy="365125"/>
          </a:xfrm>
        </p:spPr>
        <p:txBody>
          <a:bodyPr>
            <a:normAutofit/>
          </a:bodyPr>
          <a:lstStyle/>
          <a:p>
            <a:pPr>
              <a:spcAft>
                <a:spcPts val="600"/>
              </a:spcAft>
            </a:pPr>
            <a:fld id="{7C265689-C4EE-450D-9F46-6E9A1264C64E}" type="slidenum">
              <a:rPr lang="en-US" smtClean="0"/>
              <a:pPr>
                <a:spcAft>
                  <a:spcPts val="600"/>
                </a:spcAft>
              </a:pPr>
              <a:t>33</a:t>
            </a:fld>
            <a:endParaRPr lang="en-US"/>
          </a:p>
        </p:txBody>
      </p:sp>
      <p:sp>
        <p:nvSpPr>
          <p:cNvPr id="17" name="Rectangle 16">
            <a:extLst>
              <a:ext uri="{FF2B5EF4-FFF2-40B4-BE49-F238E27FC236}">
                <a16:creationId xmlns:a16="http://schemas.microsoft.com/office/drawing/2014/main" id="{57820B2F-F215-4488-B018-AE505A449E72}"/>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5BB9C94-361A-49B2-9C01-A99D56FAAF1E}"/>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3E7240-DEAC-4BE6-94A2-352A2B896E98}"/>
              </a:ext>
            </a:extLst>
          </p:cNvPr>
          <p:cNvPicPr>
            <a:picLocks noChangeAspect="1"/>
          </p:cNvPicPr>
          <p:nvPr/>
        </p:nvPicPr>
        <p:blipFill>
          <a:blip r:embed="rId2"/>
          <a:stretch>
            <a:fillRect/>
          </a:stretch>
        </p:blipFill>
        <p:spPr>
          <a:xfrm>
            <a:off x="2066194" y="2310105"/>
            <a:ext cx="8059611" cy="3535986"/>
          </a:xfrm>
          <a:prstGeom prst="rect">
            <a:avLst/>
          </a:prstGeom>
        </p:spPr>
      </p:pic>
    </p:spTree>
    <p:extLst>
      <p:ext uri="{BB962C8B-B14F-4D97-AF65-F5344CB8AC3E}">
        <p14:creationId xmlns:p14="http://schemas.microsoft.com/office/powerpoint/2010/main" val="1910847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94E89-46A9-46FB-B5BB-D60B564193AF}"/>
              </a:ext>
            </a:extLst>
          </p:cNvPr>
          <p:cNvSpPr>
            <a:spLocks noGrp="1"/>
          </p:cNvSpPr>
          <p:nvPr>
            <p:ph type="title"/>
          </p:nvPr>
        </p:nvSpPr>
        <p:spPr>
          <a:xfrm>
            <a:off x="106017" y="-250276"/>
            <a:ext cx="9942716" cy="1554480"/>
          </a:xfrm>
        </p:spPr>
        <p:txBody>
          <a:bodyPr anchor="ctr">
            <a:normAutofit/>
          </a:bodyPr>
          <a:lstStyle/>
          <a:p>
            <a:r>
              <a:rPr lang="en-US" sz="3200" b="1" dirty="0"/>
              <a:t>Example: Store Method</a:t>
            </a:r>
          </a:p>
        </p:txBody>
      </p:sp>
      <p:sp>
        <p:nvSpPr>
          <p:cNvPr id="3" name="Content Placeholder 2">
            <a:extLst>
              <a:ext uri="{FF2B5EF4-FFF2-40B4-BE49-F238E27FC236}">
                <a16:creationId xmlns:a16="http://schemas.microsoft.com/office/drawing/2014/main" id="{1A3CED2A-22FE-42CD-B530-E9B765D7ABA9}"/>
              </a:ext>
            </a:extLst>
          </p:cNvPr>
          <p:cNvSpPr>
            <a:spLocks noGrp="1"/>
          </p:cNvSpPr>
          <p:nvPr>
            <p:ph idx="1"/>
          </p:nvPr>
        </p:nvSpPr>
        <p:spPr>
          <a:xfrm>
            <a:off x="2054086" y="1444487"/>
            <a:ext cx="8839495" cy="3124658"/>
          </a:xfrm>
        </p:spPr>
        <p:txBody>
          <a:bodyPr anchor="ctr">
            <a:normAutofit lnSpcReduction="10000"/>
          </a:bodyPr>
          <a:lstStyle/>
          <a:p>
            <a:pPr marL="0" indent="0">
              <a:buNone/>
            </a:pPr>
            <a:r>
              <a:rPr lang="en-US" sz="1900" b="1" dirty="0"/>
              <a:t>For example a remote sensing image data save in No-SQL</a:t>
            </a:r>
          </a:p>
          <a:p>
            <a:pPr marL="0" indent="0">
              <a:buNone/>
            </a:pPr>
            <a:r>
              <a:rPr lang="en-US" sz="1900" dirty="0"/>
              <a:t>database can be described as follows:</a:t>
            </a:r>
          </a:p>
          <a:p>
            <a:pPr marL="1195388" indent="-1195388">
              <a:buNone/>
            </a:pPr>
            <a:r>
              <a:rPr lang="en-US" sz="1900" dirty="0"/>
              <a:t>step 1: Input the entire remote sensing image, the image contains more than one spatial-bands.</a:t>
            </a:r>
          </a:p>
          <a:p>
            <a:pPr marL="1195388" indent="-1195388">
              <a:buNone/>
            </a:pPr>
            <a:r>
              <a:rPr lang="en-US" sz="1900" dirty="0"/>
              <a:t>step 2: Split the image into sub data according to bands.</a:t>
            </a:r>
          </a:p>
          <a:p>
            <a:pPr marL="1195388" indent="-1195388">
              <a:buNone/>
            </a:pPr>
            <a:r>
              <a:rPr lang="en-US" sz="1900" dirty="0"/>
              <a:t>Step 3: For each sub data band, split it into lines</a:t>
            </a:r>
          </a:p>
          <a:p>
            <a:pPr marL="1195388" indent="-1195388">
              <a:buNone/>
            </a:pPr>
            <a:r>
              <a:rPr lang="en-US" sz="1900" dirty="0"/>
              <a:t>Step 4: For each line, the pixels of line construct the value content.</a:t>
            </a:r>
          </a:p>
          <a:p>
            <a:pPr marL="0" indent="0">
              <a:buNone/>
            </a:pPr>
            <a:r>
              <a:rPr lang="en-US" sz="1900" dirty="0"/>
              <a:t>Through this algorithm we can save a remote sensing image into HBase and </a:t>
            </a:r>
            <a:r>
              <a:rPr lang="en-US" sz="1900" dirty="0" err="1"/>
              <a:t>Hbase</a:t>
            </a:r>
            <a:r>
              <a:rPr lang="en-US" sz="1900" dirty="0"/>
              <a:t> deploy on HDFS.</a:t>
            </a:r>
          </a:p>
          <a:p>
            <a:pPr marL="0" indent="0">
              <a:buNone/>
            </a:pPr>
            <a:endParaRPr lang="en-US" sz="1900" dirty="0"/>
          </a:p>
        </p:txBody>
      </p:sp>
      <p:sp>
        <p:nvSpPr>
          <p:cNvPr id="6" name="Slide Number Placeholder 5">
            <a:extLst>
              <a:ext uri="{FF2B5EF4-FFF2-40B4-BE49-F238E27FC236}">
                <a16:creationId xmlns:a16="http://schemas.microsoft.com/office/drawing/2014/main" id="{329A79FD-AB16-429A-96F6-86A3BF99C18D}"/>
              </a:ext>
            </a:extLst>
          </p:cNvPr>
          <p:cNvSpPr>
            <a:spLocks noGrp="1"/>
          </p:cNvSpPr>
          <p:nvPr>
            <p:ph type="sldNum" sz="quarter" idx="12"/>
          </p:nvPr>
        </p:nvSpPr>
        <p:spPr>
          <a:xfrm>
            <a:off x="8610600" y="6492240"/>
            <a:ext cx="2743200" cy="365125"/>
          </a:xfrm>
        </p:spPr>
        <p:txBody>
          <a:bodyPr>
            <a:normAutofit/>
          </a:bodyPr>
          <a:lstStyle/>
          <a:p>
            <a:pPr>
              <a:spcAft>
                <a:spcPts val="600"/>
              </a:spcAft>
            </a:pPr>
            <a:fld id="{7C265689-C4EE-450D-9F46-6E9A1264C64E}" type="slidenum">
              <a:rPr lang="en-US" smtClean="0"/>
              <a:pPr>
                <a:spcAft>
                  <a:spcPts val="600"/>
                </a:spcAft>
              </a:pPr>
              <a:t>34</a:t>
            </a:fld>
            <a:endParaRPr lang="en-US"/>
          </a:p>
        </p:txBody>
      </p:sp>
      <p:sp>
        <p:nvSpPr>
          <p:cNvPr id="17" name="Rectangle 16">
            <a:extLst>
              <a:ext uri="{FF2B5EF4-FFF2-40B4-BE49-F238E27FC236}">
                <a16:creationId xmlns:a16="http://schemas.microsoft.com/office/drawing/2014/main" id="{C826361C-6A45-4588-801C-9E63B33A3453}"/>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69ABAD7-83AE-4E48-9DC6-B44DDF3CE310}"/>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741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77B9-F9F8-4ACB-84BF-CBF7CF474869}"/>
              </a:ext>
            </a:extLst>
          </p:cNvPr>
          <p:cNvSpPr>
            <a:spLocks noGrp="1"/>
          </p:cNvSpPr>
          <p:nvPr>
            <p:ph type="title"/>
          </p:nvPr>
        </p:nvSpPr>
        <p:spPr>
          <a:xfrm>
            <a:off x="39484" y="253305"/>
            <a:ext cx="9942716" cy="528572"/>
          </a:xfrm>
        </p:spPr>
        <p:txBody>
          <a:bodyPr anchor="ctr">
            <a:noAutofit/>
          </a:bodyPr>
          <a:lstStyle/>
          <a:p>
            <a:r>
              <a:rPr lang="en-US" sz="3200" b="1" dirty="0"/>
              <a:t>Reuse Method</a:t>
            </a:r>
          </a:p>
        </p:txBody>
      </p:sp>
      <p:sp>
        <p:nvSpPr>
          <p:cNvPr id="3" name="Content Placeholder 2">
            <a:extLst>
              <a:ext uri="{FF2B5EF4-FFF2-40B4-BE49-F238E27FC236}">
                <a16:creationId xmlns:a16="http://schemas.microsoft.com/office/drawing/2014/main" id="{A55CFD8D-5AE3-4E6F-A64B-C916A00C6F7B}"/>
              </a:ext>
            </a:extLst>
          </p:cNvPr>
          <p:cNvSpPr>
            <a:spLocks noGrp="1"/>
          </p:cNvSpPr>
          <p:nvPr>
            <p:ph idx="1"/>
          </p:nvPr>
        </p:nvSpPr>
        <p:spPr>
          <a:xfrm>
            <a:off x="1283567" y="1281488"/>
            <a:ext cx="9941319" cy="3124658"/>
          </a:xfrm>
        </p:spPr>
        <p:txBody>
          <a:bodyPr anchor="ctr">
            <a:normAutofit/>
          </a:bodyPr>
          <a:lstStyle/>
          <a:p>
            <a:pPr algn="just"/>
            <a:r>
              <a:rPr lang="en-US" sz="2400" dirty="0"/>
              <a:t>Content reuse is not one technique, but a collection of many techniques. </a:t>
            </a:r>
          </a:p>
          <a:p>
            <a:pPr algn="just"/>
            <a:r>
              <a:rPr lang="en-US" sz="2400" dirty="0"/>
              <a:t>There are therefore </a:t>
            </a:r>
            <a:r>
              <a:rPr lang="en-US" sz="2400" b="1" dirty="0"/>
              <a:t>several reuse algorithms </a:t>
            </a:r>
            <a:r>
              <a:rPr lang="en-US" sz="2400" dirty="0"/>
              <a:t>each of which requires specific content structures in the subject and document domains.</a:t>
            </a:r>
          </a:p>
          <a:p>
            <a:pPr algn="just"/>
            <a:r>
              <a:rPr lang="en-US" sz="2400" dirty="0"/>
              <a:t>The simplest content reuse technique is to </a:t>
            </a:r>
            <a:r>
              <a:rPr lang="en-US" sz="2400" b="1" dirty="0"/>
              <a:t>cut and paste </a:t>
            </a:r>
            <a:r>
              <a:rPr lang="en-US" sz="2400" dirty="0"/>
              <a:t>content from one source to another. This approach is quick and easy to implement, but it creates a host of management problems. So when people talk about content reuse they generally mean any and every means of reusing content other than cutting and pasting.</a:t>
            </a:r>
          </a:p>
          <a:p>
            <a:pPr marL="0" indent="0" algn="just">
              <a:buNone/>
            </a:pPr>
            <a:endParaRPr lang="en-US" sz="2400" dirty="0"/>
          </a:p>
          <a:p>
            <a:pPr marL="0" indent="0" algn="just">
              <a:buNone/>
            </a:pPr>
            <a:endParaRPr lang="en-US" sz="2400" dirty="0"/>
          </a:p>
        </p:txBody>
      </p:sp>
      <p:sp>
        <p:nvSpPr>
          <p:cNvPr id="6" name="Slide Number Placeholder 5">
            <a:extLst>
              <a:ext uri="{FF2B5EF4-FFF2-40B4-BE49-F238E27FC236}">
                <a16:creationId xmlns:a16="http://schemas.microsoft.com/office/drawing/2014/main" id="{BF4FA3F3-7626-489A-8AAD-C47DEDF65BD5}"/>
              </a:ext>
            </a:extLst>
          </p:cNvPr>
          <p:cNvSpPr>
            <a:spLocks noGrp="1"/>
          </p:cNvSpPr>
          <p:nvPr>
            <p:ph type="sldNum" sz="quarter" idx="12"/>
          </p:nvPr>
        </p:nvSpPr>
        <p:spPr>
          <a:xfrm>
            <a:off x="8610600" y="6492240"/>
            <a:ext cx="2743200" cy="365125"/>
          </a:xfrm>
        </p:spPr>
        <p:txBody>
          <a:bodyPr>
            <a:normAutofit/>
          </a:bodyPr>
          <a:lstStyle/>
          <a:p>
            <a:pPr>
              <a:spcAft>
                <a:spcPts val="600"/>
              </a:spcAft>
            </a:pPr>
            <a:fld id="{7C265689-C4EE-450D-9F46-6E9A1264C64E}" type="slidenum">
              <a:rPr lang="en-US" smtClean="0"/>
              <a:pPr>
                <a:spcAft>
                  <a:spcPts val="600"/>
                </a:spcAft>
              </a:pPr>
              <a:t>35</a:t>
            </a:fld>
            <a:endParaRPr lang="en-US"/>
          </a:p>
        </p:txBody>
      </p:sp>
      <p:sp>
        <p:nvSpPr>
          <p:cNvPr id="17" name="Rectangle 16">
            <a:extLst>
              <a:ext uri="{FF2B5EF4-FFF2-40B4-BE49-F238E27FC236}">
                <a16:creationId xmlns:a16="http://schemas.microsoft.com/office/drawing/2014/main" id="{44216F24-A517-439A-9D2F-AFE0FCD84971}"/>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2A8424E3-E8F9-4689-9D9C-73EF76916031}"/>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6D93A07-CBF2-4223-B2B5-62D50A873B6D}"/>
              </a:ext>
            </a:extLst>
          </p:cNvPr>
          <p:cNvSpPr/>
          <p:nvPr/>
        </p:nvSpPr>
        <p:spPr>
          <a:xfrm>
            <a:off x="1259229" y="3664762"/>
            <a:ext cx="9941319" cy="3124658"/>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2200" dirty="0"/>
              <a:t>	Reusing content, then, really means storing a piece of content in one place and inserting it into more than one </a:t>
            </a:r>
            <a:r>
              <a:rPr lang="en-US" sz="2200" b="1" dirty="0"/>
              <a:t>publication by reference</a:t>
            </a:r>
            <a:r>
              <a:rPr lang="en-US" sz="2200" dirty="0"/>
              <a:t>. “Reusing” suggests that this activity is somewhat akin to rummaging through that jar of old nuts and bolts we have in the garage looking for one that is the right size to fix our lawnmower. </a:t>
            </a:r>
          </a:p>
          <a:p>
            <a:pPr indent="-228600" algn="just">
              <a:lnSpc>
                <a:spcPct val="90000"/>
              </a:lnSpc>
              <a:spcAft>
                <a:spcPts val="600"/>
              </a:spcAft>
              <a:buFont typeface="Arial" panose="020B0604020202020204" pitchFamily="34" charset="0"/>
              <a:buChar char="•"/>
            </a:pPr>
            <a:r>
              <a:rPr lang="en-US" sz="2200" dirty="0"/>
              <a:t>	While we can do it that way, that approach is neither efficient nor reliable. </a:t>
            </a:r>
            <a:r>
              <a:rPr lang="en-US" sz="2200" b="1" dirty="0"/>
              <a:t>The efficient and reliable approach involves deliberately creating content for use in multiple locations</a:t>
            </a:r>
            <a:r>
              <a:rPr lang="en-US" sz="2200" dirty="0"/>
              <a:t>. When we deliberately create content for reuse, we need to place constraints on the content to be reused and the content that reuses it, and that puts we in the realm of structured writing.</a:t>
            </a:r>
          </a:p>
        </p:txBody>
      </p:sp>
    </p:spTree>
    <p:extLst>
      <p:ext uri="{BB962C8B-B14F-4D97-AF65-F5344CB8AC3E}">
        <p14:creationId xmlns:p14="http://schemas.microsoft.com/office/powerpoint/2010/main" val="62995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B45C2-750C-42BF-9732-808A141AB897}"/>
              </a:ext>
            </a:extLst>
          </p:cNvPr>
          <p:cNvSpPr>
            <a:spLocks noGrp="1"/>
          </p:cNvSpPr>
          <p:nvPr>
            <p:ph type="title"/>
          </p:nvPr>
        </p:nvSpPr>
        <p:spPr>
          <a:xfrm>
            <a:off x="172278" y="143843"/>
            <a:ext cx="10515600" cy="648794"/>
          </a:xfrm>
        </p:spPr>
        <p:txBody>
          <a:bodyPr>
            <a:normAutofit fontScale="90000"/>
          </a:bodyPr>
          <a:lstStyle/>
          <a:p>
            <a:r>
              <a:rPr lang="en-GB" b="1" dirty="0"/>
              <a:t>Algorithms</a:t>
            </a:r>
            <a:endParaRPr lang="en-US" b="1" dirty="0"/>
          </a:p>
        </p:txBody>
      </p:sp>
      <p:sp>
        <p:nvSpPr>
          <p:cNvPr id="5" name="Slide Number Placeholder 4">
            <a:extLst>
              <a:ext uri="{FF2B5EF4-FFF2-40B4-BE49-F238E27FC236}">
                <a16:creationId xmlns:a16="http://schemas.microsoft.com/office/drawing/2014/main" id="{CCF8E561-5E1C-47F0-B863-07999E8A00B9}"/>
              </a:ext>
            </a:extLst>
          </p:cNvPr>
          <p:cNvSpPr>
            <a:spLocks noGrp="1"/>
          </p:cNvSpPr>
          <p:nvPr>
            <p:ph type="sldNum" sz="quarter" idx="12"/>
          </p:nvPr>
        </p:nvSpPr>
        <p:spPr/>
        <p:txBody>
          <a:bodyPr/>
          <a:lstStyle/>
          <a:p>
            <a:fld id="{E56CE4DE-24DF-4EA5-A3D4-7C8ABA40D5A3}" type="slidenum">
              <a:rPr lang="en-US" smtClean="0"/>
              <a:t>4</a:t>
            </a:fld>
            <a:endParaRPr lang="en-US"/>
          </a:p>
        </p:txBody>
      </p:sp>
      <p:pic>
        <p:nvPicPr>
          <p:cNvPr id="7" name="Picture 6">
            <a:extLst>
              <a:ext uri="{FF2B5EF4-FFF2-40B4-BE49-F238E27FC236}">
                <a16:creationId xmlns:a16="http://schemas.microsoft.com/office/drawing/2014/main" id="{AD7CC8E3-B546-4019-9E91-B142969FC42F}"/>
              </a:ext>
            </a:extLst>
          </p:cNvPr>
          <p:cNvPicPr>
            <a:picLocks noChangeAspect="1"/>
          </p:cNvPicPr>
          <p:nvPr/>
        </p:nvPicPr>
        <p:blipFill>
          <a:blip r:embed="rId2"/>
          <a:stretch>
            <a:fillRect/>
          </a:stretch>
        </p:blipFill>
        <p:spPr>
          <a:xfrm>
            <a:off x="2024062" y="1533378"/>
            <a:ext cx="8511416" cy="4668639"/>
          </a:xfrm>
          <a:prstGeom prst="rect">
            <a:avLst/>
          </a:prstGeom>
        </p:spPr>
      </p:pic>
      <p:sp>
        <p:nvSpPr>
          <p:cNvPr id="8" name="Rectangle 7">
            <a:extLst>
              <a:ext uri="{FF2B5EF4-FFF2-40B4-BE49-F238E27FC236}">
                <a16:creationId xmlns:a16="http://schemas.microsoft.com/office/drawing/2014/main" id="{992BD2F0-3571-4F78-8ED4-93D1D5789409}"/>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2457F3F-465E-47DA-858F-B0C1E57D22A1}"/>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26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A32E25-71CB-4340-82E0-719081187FA4}"/>
              </a:ext>
            </a:extLst>
          </p:cNvPr>
          <p:cNvSpPr>
            <a:spLocks noGrp="1"/>
          </p:cNvSpPr>
          <p:nvPr>
            <p:ph type="title"/>
          </p:nvPr>
        </p:nvSpPr>
        <p:spPr>
          <a:xfrm>
            <a:off x="161384" y="228600"/>
            <a:ext cx="11593294" cy="685800"/>
          </a:xfrm>
        </p:spPr>
        <p:txBody>
          <a:bodyPr vert="horz" lIns="91440" tIns="45720" rIns="91440" bIns="45720" rtlCol="0" anchor="ctr">
            <a:normAutofit/>
          </a:bodyPr>
          <a:lstStyle/>
          <a:p>
            <a:r>
              <a:rPr lang="en-US" sz="4000" b="1" kern="1200" dirty="0">
                <a:solidFill>
                  <a:schemeClr val="tx1"/>
                </a:solidFill>
                <a:latin typeface="+mj-lt"/>
                <a:ea typeface="+mj-ea"/>
                <a:cs typeface="+mj-cs"/>
              </a:rPr>
              <a:t>Difference between Recursive and Iterative Algorithms</a:t>
            </a:r>
          </a:p>
        </p:txBody>
      </p:sp>
      <p:sp>
        <p:nvSpPr>
          <p:cNvPr id="3" name="Slide Number Placeholder 2">
            <a:extLst>
              <a:ext uri="{FF2B5EF4-FFF2-40B4-BE49-F238E27FC236}">
                <a16:creationId xmlns:a16="http://schemas.microsoft.com/office/drawing/2014/main" id="{09BB7955-B833-47C5-9452-3A3CF1974382}"/>
              </a:ext>
            </a:extLst>
          </p:cNvPr>
          <p:cNvSpPr>
            <a:spLocks noGrp="1"/>
          </p:cNvSpPr>
          <p:nvPr>
            <p:ph type="sldNum" sz="quarter" idx="12"/>
          </p:nvPr>
        </p:nvSpPr>
        <p:spPr/>
        <p:txBody>
          <a:bodyPr/>
          <a:lstStyle/>
          <a:p>
            <a:fld id="{E56CE4DE-24DF-4EA5-A3D4-7C8ABA40D5A3}" type="slidenum">
              <a:rPr lang="en-US" smtClean="0"/>
              <a:t>5</a:t>
            </a:fld>
            <a:endParaRPr lang="en-US"/>
          </a:p>
        </p:txBody>
      </p:sp>
      <p:sp>
        <p:nvSpPr>
          <p:cNvPr id="6" name="Rectangle 1">
            <a:extLst>
              <a:ext uri="{FF2B5EF4-FFF2-40B4-BE49-F238E27FC236}">
                <a16:creationId xmlns:a16="http://schemas.microsoft.com/office/drawing/2014/main" id="{6574612C-4F98-4725-AA68-30E37C52EE39}"/>
              </a:ext>
            </a:extLst>
          </p:cNvPr>
          <p:cNvSpPr>
            <a:spLocks noChangeArrowheads="1"/>
          </p:cNvSpPr>
          <p:nvPr/>
        </p:nvSpPr>
        <p:spPr bwMode="auto">
          <a:xfrm flipV="1">
            <a:off x="4354783" y="1056956"/>
            <a:ext cx="854529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br>
              <a:rPr lang="en-US" altLang="en-US"/>
            </a:br>
            <a:endParaRPr lang="en-US" altLang="en-US"/>
          </a:p>
          <a:p>
            <a:pPr>
              <a:spcAft>
                <a:spcPts val="600"/>
              </a:spcAft>
            </a:pPr>
            <a:r>
              <a:rPr lang="en-US" altLang="en-US" sz="1200">
                <a:latin typeface="Roboto"/>
              </a:rPr>
              <a:t> </a:t>
            </a:r>
            <a:endParaRPr lang="en-US" altLang="en-US" sz="1100"/>
          </a:p>
          <a:p>
            <a:pPr>
              <a:spcAft>
                <a:spcPts val="600"/>
              </a:spcAft>
            </a:pPr>
            <a:endParaRPr lang="en-US" altLang="en-US"/>
          </a:p>
        </p:txBody>
      </p:sp>
      <p:graphicFrame>
        <p:nvGraphicFramePr>
          <p:cNvPr id="5" name="Table 4">
            <a:extLst>
              <a:ext uri="{FF2B5EF4-FFF2-40B4-BE49-F238E27FC236}">
                <a16:creationId xmlns:a16="http://schemas.microsoft.com/office/drawing/2014/main" id="{C67FD1C7-6C94-4788-97BF-24C53B2AE7EC}"/>
              </a:ext>
            </a:extLst>
          </p:cNvPr>
          <p:cNvGraphicFramePr>
            <a:graphicFrameLocks noGrp="1"/>
          </p:cNvGraphicFramePr>
          <p:nvPr>
            <p:extLst>
              <p:ext uri="{D42A27DB-BD31-4B8C-83A1-F6EECF244321}">
                <p14:modId xmlns:p14="http://schemas.microsoft.com/office/powerpoint/2010/main" val="3917531731"/>
              </p:ext>
            </p:extLst>
          </p:nvPr>
        </p:nvGraphicFramePr>
        <p:xfrm>
          <a:off x="637825" y="1325877"/>
          <a:ext cx="10916349" cy="4206245"/>
        </p:xfrm>
        <a:graphic>
          <a:graphicData uri="http://schemas.openxmlformats.org/drawingml/2006/table">
            <a:tbl>
              <a:tblPr firstRow="1" bandRow="1"/>
              <a:tblGrid>
                <a:gridCol w="3579994">
                  <a:extLst>
                    <a:ext uri="{9D8B030D-6E8A-4147-A177-3AD203B41FA5}">
                      <a16:colId xmlns:a16="http://schemas.microsoft.com/office/drawing/2014/main" val="3669292156"/>
                    </a:ext>
                  </a:extLst>
                </a:gridCol>
                <a:gridCol w="3686700">
                  <a:extLst>
                    <a:ext uri="{9D8B030D-6E8A-4147-A177-3AD203B41FA5}">
                      <a16:colId xmlns:a16="http://schemas.microsoft.com/office/drawing/2014/main" val="2387280443"/>
                    </a:ext>
                  </a:extLst>
                </a:gridCol>
                <a:gridCol w="3649655">
                  <a:extLst>
                    <a:ext uri="{9D8B030D-6E8A-4147-A177-3AD203B41FA5}">
                      <a16:colId xmlns:a16="http://schemas.microsoft.com/office/drawing/2014/main" val="2390893455"/>
                    </a:ext>
                  </a:extLst>
                </a:gridCol>
              </a:tblGrid>
              <a:tr h="380027">
                <a:tc>
                  <a:txBody>
                    <a:bodyPr/>
                    <a:lstStyle/>
                    <a:p>
                      <a:pPr algn="ctr" fontAlgn="base"/>
                      <a:r>
                        <a:rPr lang="en-US" sz="1800" b="1" cap="all">
                          <a:solidFill>
                            <a:srgbClr val="000000"/>
                          </a:solidFill>
                          <a:effectLst/>
                        </a:rPr>
                        <a:t>PROPERTY</a:t>
                      </a:r>
                    </a:p>
                  </a:txBody>
                  <a:tcPr marL="40101" marR="40101" marT="40101" marB="40101" anchor="ctr">
                    <a:lnL>
                      <a:noFill/>
                    </a:lnL>
                    <a:lnR>
                      <a:noFill/>
                    </a:lnR>
                    <a:lnT>
                      <a:noFill/>
                    </a:lnT>
                    <a:lnB w="9525" cap="flat" cmpd="sng" algn="ctr">
                      <a:solidFill>
                        <a:srgbClr val="EDEDED"/>
                      </a:solidFill>
                      <a:prstDash val="solid"/>
                      <a:round/>
                      <a:headEnd type="none" w="med" len="med"/>
                      <a:tailEnd type="none" w="med" len="med"/>
                    </a:lnB>
                    <a:solidFill>
                      <a:srgbClr val="0F9D58"/>
                    </a:solidFill>
                  </a:tcPr>
                </a:tc>
                <a:tc>
                  <a:txBody>
                    <a:bodyPr/>
                    <a:lstStyle/>
                    <a:p>
                      <a:pPr algn="ctr" fontAlgn="base"/>
                      <a:r>
                        <a:rPr lang="en-US" sz="1800" b="1" cap="all">
                          <a:solidFill>
                            <a:srgbClr val="000000"/>
                          </a:solidFill>
                          <a:effectLst/>
                        </a:rPr>
                        <a:t>RECURSION</a:t>
                      </a:r>
                    </a:p>
                  </a:txBody>
                  <a:tcPr marL="40101" marR="40101" marT="40101" marB="40101" anchor="ctr">
                    <a:lnL>
                      <a:noFill/>
                    </a:lnL>
                    <a:lnR>
                      <a:noFill/>
                    </a:lnR>
                    <a:lnT>
                      <a:noFill/>
                    </a:lnT>
                    <a:lnB w="9525" cap="flat" cmpd="sng" algn="ctr">
                      <a:solidFill>
                        <a:srgbClr val="EDEDED"/>
                      </a:solidFill>
                      <a:prstDash val="solid"/>
                      <a:round/>
                      <a:headEnd type="none" w="med" len="med"/>
                      <a:tailEnd type="none" w="med" len="med"/>
                    </a:lnB>
                    <a:solidFill>
                      <a:srgbClr val="0F9D58"/>
                    </a:solidFill>
                  </a:tcPr>
                </a:tc>
                <a:tc>
                  <a:txBody>
                    <a:bodyPr/>
                    <a:lstStyle/>
                    <a:p>
                      <a:pPr algn="ctr" fontAlgn="base"/>
                      <a:r>
                        <a:rPr lang="en-US" sz="1800" b="1" cap="all">
                          <a:solidFill>
                            <a:srgbClr val="000000"/>
                          </a:solidFill>
                          <a:effectLst/>
                        </a:rPr>
                        <a:t>ITERATION</a:t>
                      </a:r>
                    </a:p>
                  </a:txBody>
                  <a:tcPr marL="40101" marR="40101" marT="40101" marB="40101" anchor="ctr">
                    <a:lnL>
                      <a:noFill/>
                    </a:lnL>
                    <a:lnR>
                      <a:noFill/>
                    </a:lnR>
                    <a:lnT>
                      <a:noFill/>
                    </a:lnT>
                    <a:lnB w="9525" cap="flat" cmpd="sng" algn="ctr">
                      <a:solidFill>
                        <a:srgbClr val="EDEDED"/>
                      </a:solidFill>
                      <a:prstDash val="solid"/>
                      <a:round/>
                      <a:headEnd type="none" w="med" len="med"/>
                      <a:tailEnd type="none" w="med" len="med"/>
                    </a:lnB>
                    <a:solidFill>
                      <a:srgbClr val="0F9D58"/>
                    </a:solidFill>
                  </a:tcPr>
                </a:tc>
                <a:extLst>
                  <a:ext uri="{0D108BD9-81ED-4DB2-BD59-A6C34878D82A}">
                    <a16:rowId xmlns:a16="http://schemas.microsoft.com/office/drawing/2014/main" val="3375332670"/>
                  </a:ext>
                </a:extLst>
              </a:tr>
              <a:tr h="637703">
                <a:tc>
                  <a:txBody>
                    <a:bodyPr/>
                    <a:lstStyle/>
                    <a:p>
                      <a:pPr algn="l" fontAlgn="base"/>
                      <a:r>
                        <a:rPr lang="en-US" sz="1800" b="1">
                          <a:effectLst/>
                        </a:rPr>
                        <a:t>Definition</a:t>
                      </a:r>
                      <a:endParaRPr lang="en-US" sz="1800" b="0">
                        <a:effectLst/>
                      </a:endParaRP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Function calls itself.</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GB" sz="1800" b="0">
                          <a:effectLst/>
                        </a:rPr>
                        <a:t>A set of instructions repeatedly executed.</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4070171706"/>
                  </a:ext>
                </a:extLst>
              </a:tr>
              <a:tr h="370003">
                <a:tc>
                  <a:txBody>
                    <a:bodyPr/>
                    <a:lstStyle/>
                    <a:p>
                      <a:pPr algn="l" fontAlgn="base"/>
                      <a:r>
                        <a:rPr lang="en-US" sz="1800" b="1">
                          <a:effectLst/>
                        </a:rPr>
                        <a:t>Application</a:t>
                      </a:r>
                      <a:endParaRPr lang="en-US" sz="1800" b="0">
                        <a:effectLst/>
                      </a:endParaRP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For functions.</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For loops.</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653089698"/>
                  </a:ext>
                </a:extLst>
              </a:tr>
              <a:tr h="637703">
                <a:tc>
                  <a:txBody>
                    <a:bodyPr/>
                    <a:lstStyle/>
                    <a:p>
                      <a:pPr algn="l" fontAlgn="base"/>
                      <a:r>
                        <a:rPr lang="en-US" sz="1800" b="1">
                          <a:effectLst/>
                        </a:rPr>
                        <a:t>Termination</a:t>
                      </a:r>
                      <a:endParaRPr lang="en-US" sz="1800" b="0">
                        <a:effectLst/>
                      </a:endParaRP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GB" sz="1800" b="0" dirty="0">
                          <a:effectLst/>
                        </a:rPr>
                        <a:t>Through base case, where there will be no function call.</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GB" sz="1800" b="0">
                          <a:effectLst/>
                        </a:rPr>
                        <a:t>When the termination condition for the iterator ceases to be satisfied.</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4049051104"/>
                  </a:ext>
                </a:extLst>
              </a:tr>
              <a:tr h="905403">
                <a:tc>
                  <a:txBody>
                    <a:bodyPr/>
                    <a:lstStyle/>
                    <a:p>
                      <a:pPr algn="l" fontAlgn="base"/>
                      <a:r>
                        <a:rPr lang="en-US" sz="1800" b="1">
                          <a:effectLst/>
                        </a:rPr>
                        <a:t>Usage</a:t>
                      </a:r>
                      <a:endParaRPr lang="en-US" sz="1800" b="0">
                        <a:effectLst/>
                      </a:endParaRP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GB" sz="1800" b="0">
                          <a:effectLst/>
                        </a:rPr>
                        <a:t>Used when code size needs to be small, and time complexity is not an issue.</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GB" sz="1800" b="0">
                          <a:effectLst/>
                        </a:rPr>
                        <a:t>Used when time complexity needs to be balanced against an expanded code size.</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161409844"/>
                  </a:ext>
                </a:extLst>
              </a:tr>
              <a:tr h="370003">
                <a:tc>
                  <a:txBody>
                    <a:bodyPr/>
                    <a:lstStyle/>
                    <a:p>
                      <a:pPr algn="l" fontAlgn="base"/>
                      <a:r>
                        <a:rPr lang="en-US" sz="1800" b="1">
                          <a:effectLst/>
                        </a:rPr>
                        <a:t>Code Size</a:t>
                      </a:r>
                      <a:endParaRPr lang="en-US" sz="1800" b="0">
                        <a:effectLst/>
                      </a:endParaRP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Smaller code size</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Larger Code Size.</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090362924"/>
                  </a:ext>
                </a:extLst>
              </a:tr>
              <a:tr h="905403">
                <a:tc>
                  <a:txBody>
                    <a:bodyPr/>
                    <a:lstStyle/>
                    <a:p>
                      <a:pPr algn="l" fontAlgn="base"/>
                      <a:r>
                        <a:rPr lang="en-US" sz="1800" b="1">
                          <a:effectLst/>
                        </a:rPr>
                        <a:t>Time Complexity</a:t>
                      </a:r>
                      <a:endParaRPr lang="en-US" sz="1800" b="0">
                        <a:effectLst/>
                      </a:endParaRPr>
                    </a:p>
                  </a:txBody>
                  <a:tcPr marL="70178" marR="70178" marT="35089" marB="35089"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GB" sz="1800" b="0">
                          <a:effectLst/>
                        </a:rPr>
                        <a:t>Very high(generally exponential) time complexity.</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GB" sz="1800" b="0" dirty="0">
                          <a:effectLst/>
                        </a:rPr>
                        <a:t>Relatively lower time complexity(generally polynomial-logarithmic).</a:t>
                      </a:r>
                    </a:p>
                  </a:txBody>
                  <a:tcPr marL="70178" marR="70178" marT="35089" marB="35089"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919247739"/>
                  </a:ext>
                </a:extLst>
              </a:tr>
            </a:tbl>
          </a:graphicData>
        </a:graphic>
      </p:graphicFrame>
      <p:sp>
        <p:nvSpPr>
          <p:cNvPr id="12" name="Rectangle 11">
            <a:extLst>
              <a:ext uri="{FF2B5EF4-FFF2-40B4-BE49-F238E27FC236}">
                <a16:creationId xmlns:a16="http://schemas.microsoft.com/office/drawing/2014/main" id="{294D634C-3E3F-4529-ACE2-CCD0F2DF0308}"/>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4191A22-DDF2-42F3-AD7B-F6E6A14D24B2}"/>
              </a:ext>
            </a:extLst>
          </p:cNvPr>
          <p:cNvCxnSpPr/>
          <p:nvPr/>
        </p:nvCxnSpPr>
        <p:spPr>
          <a:xfrm>
            <a:off x="106017" y="914400"/>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703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903F-C1A7-4C1C-B473-6F9E433ED3C0}"/>
              </a:ext>
            </a:extLst>
          </p:cNvPr>
          <p:cNvSpPr>
            <a:spLocks noGrp="1"/>
          </p:cNvSpPr>
          <p:nvPr>
            <p:ph type="title"/>
          </p:nvPr>
        </p:nvSpPr>
        <p:spPr>
          <a:xfrm>
            <a:off x="172278" y="195364"/>
            <a:ext cx="9475732" cy="510420"/>
          </a:xfrm>
        </p:spPr>
        <p:txBody>
          <a:bodyPr>
            <a:noAutofit/>
          </a:bodyPr>
          <a:lstStyle/>
          <a:p>
            <a:r>
              <a:rPr lang="en-GB" sz="3200" b="1" dirty="0"/>
              <a:t>Recursive Algorithms</a:t>
            </a:r>
            <a:endParaRPr lang="en-US" sz="3200" b="1" dirty="0"/>
          </a:p>
        </p:txBody>
      </p:sp>
      <p:sp>
        <p:nvSpPr>
          <p:cNvPr id="3" name="Content Placeholder 2">
            <a:extLst>
              <a:ext uri="{FF2B5EF4-FFF2-40B4-BE49-F238E27FC236}">
                <a16:creationId xmlns:a16="http://schemas.microsoft.com/office/drawing/2014/main" id="{E842F853-A69E-4A22-BA8E-293116AFF17E}"/>
              </a:ext>
            </a:extLst>
          </p:cNvPr>
          <p:cNvSpPr>
            <a:spLocks noGrp="1"/>
          </p:cNvSpPr>
          <p:nvPr>
            <p:ph idx="1"/>
          </p:nvPr>
        </p:nvSpPr>
        <p:spPr>
          <a:xfrm>
            <a:off x="3774737" y="3102134"/>
            <a:ext cx="3505494" cy="2129029"/>
          </a:xfrm>
        </p:spPr>
        <p:txBody>
          <a:bodyPr>
            <a:normAutofit fontScale="92500" lnSpcReduction="10000"/>
          </a:bodyPr>
          <a:lstStyle/>
          <a:p>
            <a:pPr marL="0" indent="0">
              <a:buNone/>
            </a:pPr>
            <a:r>
              <a:rPr lang="en-GB" sz="2000" b="1" dirty="0"/>
              <a:t>Ex:</a:t>
            </a:r>
          </a:p>
          <a:p>
            <a:pPr marL="0" indent="0">
              <a:buNone/>
            </a:pPr>
            <a:r>
              <a:rPr lang="en-GB" sz="2000" b="1" dirty="0"/>
              <a:t>Recursive sum</a:t>
            </a:r>
          </a:p>
          <a:p>
            <a:pPr marL="0" indent="0">
              <a:buNone/>
            </a:pPr>
            <a:r>
              <a:rPr lang="en-GB" sz="2000" b="1" dirty="0"/>
              <a:t>Factorial </a:t>
            </a:r>
          </a:p>
          <a:p>
            <a:pPr marL="0" indent="0">
              <a:buNone/>
            </a:pPr>
            <a:r>
              <a:rPr lang="en-GB" sz="2000" b="1" dirty="0"/>
              <a:t>Binary search</a:t>
            </a:r>
          </a:p>
          <a:p>
            <a:pPr marL="0" indent="0">
              <a:buNone/>
            </a:pPr>
            <a:r>
              <a:rPr lang="en-GB" sz="2000" b="1" dirty="0"/>
              <a:t>Tower of Hanoi</a:t>
            </a:r>
          </a:p>
          <a:p>
            <a:pPr marL="0" indent="0">
              <a:buNone/>
            </a:pPr>
            <a:r>
              <a:rPr lang="en-GB" sz="2000" b="1" dirty="0"/>
              <a:t>Permutation Generator</a:t>
            </a:r>
            <a:endParaRPr lang="en-US" sz="2000" b="1" dirty="0"/>
          </a:p>
        </p:txBody>
      </p:sp>
      <p:sp>
        <p:nvSpPr>
          <p:cNvPr id="5" name="Slide Number Placeholder 4">
            <a:extLst>
              <a:ext uri="{FF2B5EF4-FFF2-40B4-BE49-F238E27FC236}">
                <a16:creationId xmlns:a16="http://schemas.microsoft.com/office/drawing/2014/main" id="{A131B418-0012-4262-A843-EE01627D2E8F}"/>
              </a:ext>
            </a:extLst>
          </p:cNvPr>
          <p:cNvSpPr>
            <a:spLocks noGrp="1"/>
          </p:cNvSpPr>
          <p:nvPr>
            <p:ph type="sldNum" sz="quarter" idx="12"/>
          </p:nvPr>
        </p:nvSpPr>
        <p:spPr/>
        <p:txBody>
          <a:bodyPr/>
          <a:lstStyle/>
          <a:p>
            <a:fld id="{E56CE4DE-24DF-4EA5-A3D4-7C8ABA40D5A3}" type="slidenum">
              <a:rPr lang="en-US" smtClean="0"/>
              <a:t>6</a:t>
            </a:fld>
            <a:endParaRPr lang="en-US"/>
          </a:p>
        </p:txBody>
      </p:sp>
      <p:pic>
        <p:nvPicPr>
          <p:cNvPr id="3074" name="Picture 2">
            <a:extLst>
              <a:ext uri="{FF2B5EF4-FFF2-40B4-BE49-F238E27FC236}">
                <a16:creationId xmlns:a16="http://schemas.microsoft.com/office/drawing/2014/main" id="{BA8FF2AE-E4B6-49C8-AFC1-E9A6C4DACDF8}"/>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rcRect l="16376" t="46645" r="6160" b="44878"/>
          <a:stretch/>
        </p:blipFill>
        <p:spPr bwMode="auto">
          <a:xfrm>
            <a:off x="2770819" y="1337223"/>
            <a:ext cx="7340589" cy="1525246"/>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Rectangle 6">
            <a:extLst>
              <a:ext uri="{FF2B5EF4-FFF2-40B4-BE49-F238E27FC236}">
                <a16:creationId xmlns:a16="http://schemas.microsoft.com/office/drawing/2014/main" id="{BF9B33D4-7312-48FA-B5EE-3EFD9CA56774}"/>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207C19E-F185-4C71-B34B-DDBC8DE44CC8}"/>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410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9A51-F23F-4493-8503-FDE7C3025899}"/>
              </a:ext>
            </a:extLst>
          </p:cNvPr>
          <p:cNvSpPr>
            <a:spLocks noGrp="1"/>
          </p:cNvSpPr>
          <p:nvPr>
            <p:ph type="title"/>
          </p:nvPr>
        </p:nvSpPr>
        <p:spPr>
          <a:xfrm>
            <a:off x="106017" y="-203512"/>
            <a:ext cx="10515600" cy="1197425"/>
          </a:xfrm>
        </p:spPr>
        <p:txBody>
          <a:bodyPr vert="horz" lIns="91440" tIns="45720" rIns="91440" bIns="45720" rtlCol="0" anchor="ctr">
            <a:normAutofit/>
          </a:bodyPr>
          <a:lstStyle/>
          <a:p>
            <a:r>
              <a:rPr lang="en-US" sz="3200" b="1" kern="1200" dirty="0">
                <a:solidFill>
                  <a:schemeClr val="tx1"/>
                </a:solidFill>
                <a:latin typeface="+mj-lt"/>
                <a:ea typeface="+mj-ea"/>
                <a:cs typeface="+mj-cs"/>
              </a:rPr>
              <a:t>Example: Recursive Sum</a:t>
            </a:r>
          </a:p>
        </p:txBody>
      </p:sp>
      <p:sp>
        <p:nvSpPr>
          <p:cNvPr id="4" name="Slide Number Placeholder 3">
            <a:extLst>
              <a:ext uri="{FF2B5EF4-FFF2-40B4-BE49-F238E27FC236}">
                <a16:creationId xmlns:a16="http://schemas.microsoft.com/office/drawing/2014/main" id="{99335DE2-E872-40B4-888D-416A7FA3DF62}"/>
              </a:ext>
            </a:extLst>
          </p:cNvPr>
          <p:cNvSpPr>
            <a:spLocks noGrp="1"/>
          </p:cNvSpPr>
          <p:nvPr>
            <p:ph type="sldNum" sz="quarter" idx="12"/>
          </p:nvPr>
        </p:nvSpPr>
        <p:spPr/>
        <p:txBody>
          <a:bodyPr/>
          <a:lstStyle/>
          <a:p>
            <a:fld id="{E56CE4DE-24DF-4EA5-A3D4-7C8ABA40D5A3}" type="slidenum">
              <a:rPr lang="en-US" smtClean="0"/>
              <a:t>7</a:t>
            </a:fld>
            <a:endParaRPr lang="en-US"/>
          </a:p>
        </p:txBody>
      </p:sp>
      <p:pic>
        <p:nvPicPr>
          <p:cNvPr id="4099" name="Picture 3">
            <a:extLst>
              <a:ext uri="{FF2B5EF4-FFF2-40B4-BE49-F238E27FC236}">
                <a16:creationId xmlns:a16="http://schemas.microsoft.com/office/drawing/2014/main" id="{12C801BB-3267-471C-A5BA-DD568579A6F7}"/>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rcRect l="8654" t="31313" r="13557" b="16664"/>
          <a:stretch/>
        </p:blipFill>
        <p:spPr bwMode="auto">
          <a:xfrm>
            <a:off x="616225" y="1334878"/>
            <a:ext cx="6215271" cy="47279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Rectangle 5">
            <a:extLst>
              <a:ext uri="{FF2B5EF4-FFF2-40B4-BE49-F238E27FC236}">
                <a16:creationId xmlns:a16="http://schemas.microsoft.com/office/drawing/2014/main" id="{71F13421-C56E-415D-B2D8-3C307669CA9A}"/>
              </a:ext>
            </a:extLst>
          </p:cNvPr>
          <p:cNvSpPr/>
          <p:nvPr/>
        </p:nvSpPr>
        <p:spPr>
          <a:xfrm>
            <a:off x="106017" y="132522"/>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4544A58-5612-4024-8802-F6DC7D022C44}"/>
              </a:ext>
            </a:extLst>
          </p:cNvPr>
          <p:cNvCxnSpPr/>
          <p:nvPr/>
        </p:nvCxnSpPr>
        <p:spPr>
          <a:xfrm>
            <a:off x="106017" y="795130"/>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381C698-B6BC-4C5D-A45A-B2ADF2E2047B}"/>
              </a:ext>
            </a:extLst>
          </p:cNvPr>
          <p:cNvPicPr>
            <a:picLocks noChangeAspect="1"/>
          </p:cNvPicPr>
          <p:nvPr/>
        </p:nvPicPr>
        <p:blipFill rotWithShape="1">
          <a:blip r:embed="rId3"/>
          <a:srcRect r="21809"/>
          <a:stretch/>
        </p:blipFill>
        <p:spPr>
          <a:xfrm>
            <a:off x="7089635" y="1787943"/>
            <a:ext cx="4264165" cy="1787797"/>
          </a:xfrm>
          <a:prstGeom prst="rect">
            <a:avLst/>
          </a:prstGeom>
        </p:spPr>
      </p:pic>
    </p:spTree>
    <p:extLst>
      <p:ext uri="{BB962C8B-B14F-4D97-AF65-F5344CB8AC3E}">
        <p14:creationId xmlns:p14="http://schemas.microsoft.com/office/powerpoint/2010/main" val="153732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CEC427B-3153-4A1C-8385-135FDCF689A4}"/>
              </a:ext>
            </a:extLst>
          </p:cNvPr>
          <p:cNvSpPr>
            <a:spLocks noGrp="1" noChangeArrowheads="1"/>
          </p:cNvSpPr>
          <p:nvPr>
            <p:ph type="title"/>
          </p:nvPr>
        </p:nvSpPr>
        <p:spPr>
          <a:xfrm>
            <a:off x="174625" y="281816"/>
            <a:ext cx="8435975" cy="417513"/>
          </a:xfrm>
        </p:spPr>
        <p:txBody>
          <a:bodyPr>
            <a:noAutofit/>
          </a:bodyPr>
          <a:lstStyle/>
          <a:p>
            <a:pPr eaLnBrk="1" hangingPunct="1"/>
            <a:r>
              <a:rPr lang="en-US" altLang="en-US" sz="3200" b="1" dirty="0"/>
              <a:t>Recursive Factorial Algorithm</a:t>
            </a:r>
          </a:p>
        </p:txBody>
      </p:sp>
      <p:sp>
        <p:nvSpPr>
          <p:cNvPr id="21507" name="Rectangle 3">
            <a:extLst>
              <a:ext uri="{FF2B5EF4-FFF2-40B4-BE49-F238E27FC236}">
                <a16:creationId xmlns:a16="http://schemas.microsoft.com/office/drawing/2014/main" id="{02804B27-C435-424A-94D9-F3946ECDF157}"/>
              </a:ext>
            </a:extLst>
          </p:cNvPr>
          <p:cNvSpPr>
            <a:spLocks noGrp="1" noChangeArrowheads="1"/>
          </p:cNvSpPr>
          <p:nvPr>
            <p:ph idx="1"/>
          </p:nvPr>
        </p:nvSpPr>
        <p:spPr>
          <a:xfrm>
            <a:off x="1543395" y="781050"/>
            <a:ext cx="9105210" cy="6192838"/>
          </a:xfrm>
        </p:spPr>
        <p:txBody>
          <a:bodyPr>
            <a:normAutofit/>
          </a:bodyPr>
          <a:lstStyle/>
          <a:p>
            <a:pPr marL="0" indent="0" eaLnBrk="1" hangingPunct="1">
              <a:lnSpc>
                <a:spcPct val="90000"/>
              </a:lnSpc>
              <a:buNone/>
            </a:pPr>
            <a:r>
              <a:rPr lang="en-US" altLang="en-US" dirty="0"/>
              <a:t>Form and solve the recurrence relation for the running time of factorial Algorithm and hence determine its big-O complexity:</a:t>
            </a:r>
          </a:p>
          <a:p>
            <a:pPr eaLnBrk="1" hangingPunct="1">
              <a:lnSpc>
                <a:spcPct val="90000"/>
              </a:lnSpc>
              <a:buFontTx/>
              <a:buNone/>
            </a:pPr>
            <a:r>
              <a:rPr lang="en-US" altLang="en-US" sz="1800" b="1" dirty="0">
                <a:solidFill>
                  <a:schemeClr val="accent2"/>
                </a:solidFill>
              </a:rPr>
              <a:t>	  </a:t>
            </a:r>
            <a:endParaRPr lang="en-US" altLang="en-US" sz="1600" b="1" dirty="0">
              <a:solidFill>
                <a:schemeClr val="accent2"/>
              </a:solidFill>
            </a:endParaRPr>
          </a:p>
          <a:p>
            <a:pPr lvl="1" eaLnBrk="1" hangingPunct="1">
              <a:lnSpc>
                <a:spcPct val="90000"/>
              </a:lnSpc>
              <a:buFontTx/>
              <a:buNone/>
            </a:pPr>
            <a:endParaRPr lang="fr-FR" altLang="en-US" sz="1800" b="1" dirty="0"/>
          </a:p>
          <a:p>
            <a:pPr lvl="1" eaLnBrk="1" hangingPunct="1">
              <a:lnSpc>
                <a:spcPct val="90000"/>
              </a:lnSpc>
              <a:buFontTx/>
              <a:buNone/>
            </a:pPr>
            <a:endParaRPr lang="fr-FR" altLang="en-US" sz="1800" b="1" dirty="0"/>
          </a:p>
          <a:p>
            <a:pPr lvl="1" eaLnBrk="1" hangingPunct="1">
              <a:lnSpc>
                <a:spcPct val="90000"/>
              </a:lnSpc>
              <a:buFontTx/>
              <a:buNone/>
            </a:pPr>
            <a:endParaRPr lang="fr-FR" altLang="en-US" sz="1800" b="1" dirty="0"/>
          </a:p>
          <a:p>
            <a:pPr lvl="1" eaLnBrk="1" hangingPunct="1">
              <a:lnSpc>
                <a:spcPct val="90000"/>
              </a:lnSpc>
              <a:buFontTx/>
              <a:buNone/>
            </a:pPr>
            <a:r>
              <a:rPr lang="fr-FR" altLang="en-US" sz="1800" b="1" dirty="0">
                <a:solidFill>
                  <a:srgbClr val="0000FF"/>
                </a:solidFill>
              </a:rPr>
              <a:t>T(0)  =  c                                         (1)</a:t>
            </a:r>
          </a:p>
          <a:p>
            <a:pPr lvl="1" eaLnBrk="1" hangingPunct="1">
              <a:lnSpc>
                <a:spcPct val="90000"/>
              </a:lnSpc>
              <a:buFontTx/>
              <a:buNone/>
            </a:pPr>
            <a:r>
              <a:rPr lang="fr-FR" altLang="en-US" sz="1800" b="1" dirty="0">
                <a:solidFill>
                  <a:srgbClr val="0000FF"/>
                </a:solidFill>
              </a:rPr>
              <a:t>T(n) =  1 + T(n - 1)</a:t>
            </a:r>
            <a:r>
              <a:rPr lang="fr-FR" altLang="en-US" sz="1800" b="1" dirty="0"/>
              <a:t>                          </a:t>
            </a:r>
            <a:r>
              <a:rPr lang="fr-FR" altLang="en-US" sz="1800" b="1" dirty="0">
                <a:solidFill>
                  <a:srgbClr val="0000FF"/>
                </a:solidFill>
              </a:rPr>
              <a:t>(2)</a:t>
            </a:r>
          </a:p>
          <a:p>
            <a:pPr lvl="1" eaLnBrk="1" hangingPunct="1">
              <a:lnSpc>
                <a:spcPct val="90000"/>
              </a:lnSpc>
              <a:buFontTx/>
              <a:buNone/>
            </a:pPr>
            <a:r>
              <a:rPr lang="fr-FR" altLang="en-US" sz="1800" b="1" dirty="0"/>
              <a:t>        =  1+ 1 + T(n - 2)                    </a:t>
            </a:r>
            <a:r>
              <a:rPr lang="fr-FR" altLang="en-US" sz="1800" b="1" dirty="0">
                <a:solidFill>
                  <a:srgbClr val="0000FF"/>
                </a:solidFill>
              </a:rPr>
              <a:t>by </a:t>
            </a:r>
            <a:r>
              <a:rPr lang="fr-FR" altLang="en-US" sz="1800" b="1" dirty="0" err="1">
                <a:solidFill>
                  <a:srgbClr val="0000FF"/>
                </a:solidFill>
              </a:rPr>
              <a:t>substituting</a:t>
            </a:r>
            <a:r>
              <a:rPr lang="fr-FR" altLang="en-US" sz="1800" b="1" dirty="0">
                <a:solidFill>
                  <a:srgbClr val="0000FF"/>
                </a:solidFill>
              </a:rPr>
              <a:t> T(n – 1) in (2)</a:t>
            </a:r>
          </a:p>
          <a:p>
            <a:pPr lvl="1" eaLnBrk="1" hangingPunct="1">
              <a:lnSpc>
                <a:spcPct val="90000"/>
              </a:lnSpc>
              <a:buFontTx/>
              <a:buNone/>
            </a:pPr>
            <a:r>
              <a:rPr lang="fr-FR" altLang="en-US" sz="1800" b="1" dirty="0"/>
              <a:t>        </a:t>
            </a:r>
            <a:r>
              <a:rPr lang="en-US" altLang="en-US" sz="1800" b="1" dirty="0"/>
              <a:t>=  1 +1 +1+ T(n - 3)                </a:t>
            </a:r>
            <a:r>
              <a:rPr lang="en-US" altLang="en-US" sz="1800" b="1" dirty="0">
                <a:solidFill>
                  <a:srgbClr val="0000FF"/>
                </a:solidFill>
              </a:rPr>
              <a:t>by substituting T(n – 2) in (2)</a:t>
            </a:r>
          </a:p>
          <a:p>
            <a:pPr lvl="1" eaLnBrk="1" hangingPunct="1">
              <a:lnSpc>
                <a:spcPct val="90000"/>
              </a:lnSpc>
              <a:buFontTx/>
              <a:buNone/>
            </a:pPr>
            <a:r>
              <a:rPr lang="en-US" altLang="en-US" sz="1800" b="1" dirty="0"/>
              <a:t>    	 …</a:t>
            </a:r>
          </a:p>
          <a:p>
            <a:pPr lvl="1" eaLnBrk="1" hangingPunct="1">
              <a:lnSpc>
                <a:spcPct val="90000"/>
              </a:lnSpc>
              <a:buFontTx/>
              <a:buNone/>
            </a:pPr>
            <a:r>
              <a:rPr lang="en-US" altLang="en-US" sz="1800" b="1" dirty="0"/>
              <a:t>        =  k  + T(n - k)</a:t>
            </a:r>
          </a:p>
          <a:p>
            <a:pPr lvl="1" eaLnBrk="1" hangingPunct="1">
              <a:lnSpc>
                <a:spcPct val="90000"/>
              </a:lnSpc>
              <a:buFontTx/>
              <a:buNone/>
            </a:pPr>
            <a:r>
              <a:rPr lang="en-US" altLang="en-US" sz="1800" b="1" dirty="0"/>
              <a:t>The base case is reached when </a:t>
            </a:r>
            <a:r>
              <a:rPr lang="en-US" altLang="en-US" sz="1800" b="1" dirty="0">
                <a:solidFill>
                  <a:srgbClr val="0000FF"/>
                </a:solidFill>
              </a:rPr>
              <a:t>n – k = 0</a:t>
            </a:r>
            <a:r>
              <a:rPr lang="en-US" altLang="en-US" sz="1800" b="1" dirty="0"/>
              <a:t> </a:t>
            </a:r>
            <a:r>
              <a:rPr lang="en-US" altLang="en-US" sz="1800" b="1" dirty="0">
                <a:sym typeface="Wingdings" panose="05000000000000000000" pitchFamily="2" charset="2"/>
              </a:rPr>
              <a:t></a:t>
            </a:r>
            <a:r>
              <a:rPr lang="en-US" altLang="en-US" sz="1800" b="1" dirty="0"/>
              <a:t> </a:t>
            </a:r>
            <a:r>
              <a:rPr lang="en-US" altLang="en-US" sz="1800" b="1" dirty="0">
                <a:solidFill>
                  <a:srgbClr val="0000FF"/>
                </a:solidFill>
              </a:rPr>
              <a:t>k = n</a:t>
            </a:r>
            <a:r>
              <a:rPr lang="en-US" altLang="en-US" sz="1800" b="1" dirty="0"/>
              <a:t>,  we then have:</a:t>
            </a:r>
          </a:p>
          <a:p>
            <a:pPr lvl="1" eaLnBrk="1" hangingPunct="1">
              <a:lnSpc>
                <a:spcPct val="90000"/>
              </a:lnSpc>
              <a:buFontTx/>
              <a:buNone/>
            </a:pPr>
            <a:r>
              <a:rPr lang="en-US" altLang="en-US" sz="1800" b="1" dirty="0"/>
              <a:t>       </a:t>
            </a:r>
            <a:r>
              <a:rPr lang="fr-FR" altLang="en-US" sz="1800" b="1" dirty="0"/>
              <a:t>T(n) =  n + T(n - n) </a:t>
            </a:r>
          </a:p>
          <a:p>
            <a:pPr lvl="1" eaLnBrk="1" hangingPunct="1">
              <a:lnSpc>
                <a:spcPct val="90000"/>
              </a:lnSpc>
              <a:buFontTx/>
              <a:buNone/>
            </a:pPr>
            <a:r>
              <a:rPr lang="fr-FR" altLang="en-US" sz="1800" b="1" dirty="0"/>
              <a:t>  	   =  n + T(0)</a:t>
            </a:r>
          </a:p>
          <a:p>
            <a:pPr lvl="1" eaLnBrk="1" hangingPunct="1">
              <a:lnSpc>
                <a:spcPct val="90000"/>
              </a:lnSpc>
              <a:buFontTx/>
              <a:buNone/>
            </a:pPr>
            <a:r>
              <a:rPr lang="fr-FR" altLang="en-US" sz="1800" b="1" dirty="0"/>
              <a:t>	   </a:t>
            </a:r>
            <a:r>
              <a:rPr lang="en-US" altLang="en-US" sz="1800" b="1" dirty="0"/>
              <a:t>=  n + c</a:t>
            </a:r>
          </a:p>
          <a:p>
            <a:pPr lvl="1" eaLnBrk="1" hangingPunct="1">
              <a:lnSpc>
                <a:spcPct val="90000"/>
              </a:lnSpc>
              <a:buFontTx/>
              <a:buNone/>
            </a:pPr>
            <a:r>
              <a:rPr lang="en-US" altLang="en-US" sz="1800" b="1" dirty="0"/>
              <a:t>Therefore the method factorial is O(n)</a:t>
            </a:r>
          </a:p>
        </p:txBody>
      </p:sp>
      <p:sp>
        <p:nvSpPr>
          <p:cNvPr id="3" name="Slide Number Placeholder 2">
            <a:extLst>
              <a:ext uri="{FF2B5EF4-FFF2-40B4-BE49-F238E27FC236}">
                <a16:creationId xmlns:a16="http://schemas.microsoft.com/office/drawing/2014/main" id="{FC832DEC-36D8-4E06-8C78-33FEA57A276E}"/>
              </a:ext>
            </a:extLst>
          </p:cNvPr>
          <p:cNvSpPr>
            <a:spLocks noGrp="1"/>
          </p:cNvSpPr>
          <p:nvPr>
            <p:ph type="sldNum" sz="quarter" idx="12"/>
          </p:nvPr>
        </p:nvSpPr>
        <p:spPr/>
        <p:txBody>
          <a:bodyPr/>
          <a:lstStyle/>
          <a:p>
            <a:fld id="{E56CE4DE-24DF-4EA5-A3D4-7C8ABA40D5A3}" type="slidenum">
              <a:rPr lang="en-US" smtClean="0"/>
              <a:t>8</a:t>
            </a:fld>
            <a:endParaRPr lang="en-US"/>
          </a:p>
        </p:txBody>
      </p:sp>
      <p:sp>
        <p:nvSpPr>
          <p:cNvPr id="21508" name="Text Box 7">
            <a:extLst>
              <a:ext uri="{FF2B5EF4-FFF2-40B4-BE49-F238E27FC236}">
                <a16:creationId xmlns:a16="http://schemas.microsoft.com/office/drawing/2014/main" id="{574840FD-7007-4C90-A884-A834D8E69254}"/>
              </a:ext>
            </a:extLst>
          </p:cNvPr>
          <p:cNvSpPr txBox="1">
            <a:spLocks noChangeArrowheads="1"/>
          </p:cNvSpPr>
          <p:nvPr/>
        </p:nvSpPr>
        <p:spPr bwMode="auto">
          <a:xfrm>
            <a:off x="6573078" y="1569830"/>
            <a:ext cx="5348563" cy="1754326"/>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eaLnBrk="1" hangingPunct="1"/>
            <a:r>
              <a:rPr lang="en-US" altLang="en-US" b="1" dirty="0">
                <a:latin typeface="Courier New" panose="02070309020205020404" pitchFamily="49" charset="0"/>
                <a:cs typeface="Courier New" panose="02070309020205020404" pitchFamily="49" charset="0"/>
              </a:rPr>
              <a:t>Algorithm factorial ( n) {	</a:t>
            </a:r>
          </a:p>
          <a:p>
            <a:pPr algn="l" rtl="0" eaLnBrk="1" hangingPunct="1"/>
            <a:r>
              <a:rPr lang="en-US" altLang="en-US" b="1" dirty="0">
                <a:latin typeface="Courier New" panose="02070309020205020404" pitchFamily="49" charset="0"/>
                <a:cs typeface="Courier New" panose="02070309020205020404" pitchFamily="49" charset="0"/>
              </a:rPr>
              <a:t>   if (n == 0) then</a:t>
            </a:r>
          </a:p>
          <a:p>
            <a:pPr algn="l" rtl="0" eaLnBrk="1" hangingPunct="1"/>
            <a:r>
              <a:rPr lang="en-US" altLang="en-US" b="1" dirty="0">
                <a:latin typeface="Courier New" panose="02070309020205020404" pitchFamily="49" charset="0"/>
                <a:cs typeface="Courier New" panose="02070309020205020404" pitchFamily="49" charset="0"/>
              </a:rPr>
              <a:t>      return 1;     </a:t>
            </a:r>
          </a:p>
          <a:p>
            <a:pPr algn="l" rtl="0" eaLnBrk="1" hangingPunct="1"/>
            <a:r>
              <a:rPr lang="en-US" altLang="en-US" b="1" dirty="0">
                <a:latin typeface="Courier New" panose="02070309020205020404" pitchFamily="49" charset="0"/>
                <a:cs typeface="Courier New" panose="02070309020205020404" pitchFamily="49" charset="0"/>
              </a:rPr>
              <a:t>   else	</a:t>
            </a:r>
          </a:p>
          <a:p>
            <a:pPr algn="l" rtl="0" eaLnBrk="1" hangingPunct="1"/>
            <a:r>
              <a:rPr lang="en-US" altLang="en-US" b="1" dirty="0">
                <a:latin typeface="Courier New" panose="02070309020205020404" pitchFamily="49" charset="0"/>
                <a:cs typeface="Courier New" panose="02070309020205020404" pitchFamily="49" charset="0"/>
              </a:rPr>
              <a:t>      return n * factorial (n – 1); </a:t>
            </a:r>
          </a:p>
          <a:p>
            <a:pPr algn="l" rtl="0" eaLnBrk="1" hangingPunct="1"/>
            <a:r>
              <a:rPr lang="en-US" altLang="en-US" b="1" dirty="0">
                <a:latin typeface="Courier New" panose="02070309020205020404" pitchFamily="49" charset="0"/>
                <a:cs typeface="Courier New" panose="02070309020205020404" pitchFamily="49" charset="0"/>
              </a:rPr>
              <a:t>}</a:t>
            </a:r>
          </a:p>
        </p:txBody>
      </p:sp>
      <p:sp>
        <p:nvSpPr>
          <p:cNvPr id="7" name="Rectangle 6">
            <a:extLst>
              <a:ext uri="{FF2B5EF4-FFF2-40B4-BE49-F238E27FC236}">
                <a16:creationId xmlns:a16="http://schemas.microsoft.com/office/drawing/2014/main" id="{48C94260-EAA2-4C06-878C-6F5CE8B4957D}"/>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1061B75-5BD7-4957-B714-604258CE019F}"/>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38A44B9-A995-4F11-8585-FD9AA37D4EB7}"/>
              </a:ext>
            </a:extLst>
          </p:cNvPr>
          <p:cNvSpPr>
            <a:spLocks noGrp="1" noChangeArrowheads="1"/>
          </p:cNvSpPr>
          <p:nvPr>
            <p:ph type="title"/>
          </p:nvPr>
        </p:nvSpPr>
        <p:spPr>
          <a:xfrm>
            <a:off x="172278" y="152090"/>
            <a:ext cx="8435975" cy="417513"/>
          </a:xfrm>
        </p:spPr>
        <p:txBody>
          <a:bodyPr>
            <a:noAutofit/>
          </a:bodyPr>
          <a:lstStyle/>
          <a:p>
            <a:pPr eaLnBrk="1" hangingPunct="1"/>
            <a:r>
              <a:rPr lang="en-US" altLang="en-US" sz="3200" b="1" dirty="0"/>
              <a:t>Recursive Binary Search</a:t>
            </a:r>
          </a:p>
        </p:txBody>
      </p:sp>
      <p:sp>
        <p:nvSpPr>
          <p:cNvPr id="27651" name="Rectangle 3">
            <a:extLst>
              <a:ext uri="{FF2B5EF4-FFF2-40B4-BE49-F238E27FC236}">
                <a16:creationId xmlns:a16="http://schemas.microsoft.com/office/drawing/2014/main" id="{6CC9DB20-C24C-4FC9-9E66-4EC40CBDAA4B}"/>
              </a:ext>
            </a:extLst>
          </p:cNvPr>
          <p:cNvSpPr>
            <a:spLocks noGrp="1" noChangeArrowheads="1"/>
          </p:cNvSpPr>
          <p:nvPr>
            <p:ph idx="1"/>
          </p:nvPr>
        </p:nvSpPr>
        <p:spPr>
          <a:xfrm>
            <a:off x="1666876" y="836614"/>
            <a:ext cx="8893175" cy="5832475"/>
          </a:xfrm>
        </p:spPr>
        <p:txBody>
          <a:bodyPr/>
          <a:lstStyle/>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r>
              <a:rPr lang="en-US" altLang="en-US" sz="2400" dirty="0"/>
              <a:t>The recurrence relation for the running time of the method is:</a:t>
            </a:r>
          </a:p>
          <a:p>
            <a:pPr lvl="1" eaLnBrk="1" hangingPunct="1">
              <a:buFontTx/>
              <a:buNone/>
            </a:pPr>
            <a:r>
              <a:rPr lang="en-US" altLang="en-US" dirty="0"/>
              <a:t>	T(1)  = a	            if n = 1    (one element array)</a:t>
            </a:r>
          </a:p>
          <a:p>
            <a:pPr lvl="1" eaLnBrk="1" hangingPunct="1">
              <a:buFontTx/>
              <a:buNone/>
            </a:pPr>
            <a:r>
              <a:rPr lang="en-US" altLang="en-US" dirty="0"/>
              <a:t>	T(n)  =  T(n / 2) +  b	 if n &gt; 1</a:t>
            </a:r>
          </a:p>
        </p:txBody>
      </p:sp>
      <p:sp>
        <p:nvSpPr>
          <p:cNvPr id="3" name="Slide Number Placeholder 2">
            <a:extLst>
              <a:ext uri="{FF2B5EF4-FFF2-40B4-BE49-F238E27FC236}">
                <a16:creationId xmlns:a16="http://schemas.microsoft.com/office/drawing/2014/main" id="{CAA1C1D6-5F64-402D-BF57-66B25BE01101}"/>
              </a:ext>
            </a:extLst>
          </p:cNvPr>
          <p:cNvSpPr>
            <a:spLocks noGrp="1"/>
          </p:cNvSpPr>
          <p:nvPr>
            <p:ph type="sldNum" sz="quarter" idx="12"/>
          </p:nvPr>
        </p:nvSpPr>
        <p:spPr/>
        <p:txBody>
          <a:bodyPr/>
          <a:lstStyle/>
          <a:p>
            <a:fld id="{E56CE4DE-24DF-4EA5-A3D4-7C8ABA40D5A3}" type="slidenum">
              <a:rPr lang="en-US" smtClean="0"/>
              <a:t>9</a:t>
            </a:fld>
            <a:endParaRPr lang="en-US"/>
          </a:p>
        </p:txBody>
      </p:sp>
      <p:sp>
        <p:nvSpPr>
          <p:cNvPr id="27652" name="Text Box 4">
            <a:extLst>
              <a:ext uri="{FF2B5EF4-FFF2-40B4-BE49-F238E27FC236}">
                <a16:creationId xmlns:a16="http://schemas.microsoft.com/office/drawing/2014/main" id="{1469CD71-29F9-4227-94F1-620C54706A80}"/>
              </a:ext>
            </a:extLst>
          </p:cNvPr>
          <p:cNvSpPr txBox="1">
            <a:spLocks noChangeArrowheads="1"/>
          </p:cNvSpPr>
          <p:nvPr/>
        </p:nvSpPr>
        <p:spPr bwMode="auto">
          <a:xfrm>
            <a:off x="7175501" y="2492376"/>
            <a:ext cx="189071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1">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7653" name="Text Box 7">
            <a:extLst>
              <a:ext uri="{FF2B5EF4-FFF2-40B4-BE49-F238E27FC236}">
                <a16:creationId xmlns:a16="http://schemas.microsoft.com/office/drawing/2014/main" id="{1950543A-8E8F-4818-BB8E-FE45831E882A}"/>
              </a:ext>
            </a:extLst>
          </p:cNvPr>
          <p:cNvSpPr txBox="1">
            <a:spLocks noChangeArrowheads="1"/>
          </p:cNvSpPr>
          <p:nvPr/>
        </p:nvSpPr>
        <p:spPr bwMode="auto">
          <a:xfrm>
            <a:off x="1696930" y="994154"/>
            <a:ext cx="8731878" cy="3693319"/>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eaLnBrk="1" hangingPunct="1"/>
            <a:r>
              <a:rPr lang="en-US" altLang="en-US" b="1" dirty="0">
                <a:latin typeface="Courier New" panose="02070309020205020404" pitchFamily="49" charset="0"/>
                <a:cs typeface="Courier New" panose="02070309020205020404" pitchFamily="49" charset="0"/>
              </a:rPr>
              <a:t>Algorithm </a:t>
            </a:r>
            <a:r>
              <a:rPr lang="en-US" altLang="en-US" b="1" dirty="0" err="1">
                <a:latin typeface="Courier New" panose="02070309020205020404" pitchFamily="49" charset="0"/>
                <a:cs typeface="Courier New" panose="02070309020205020404" pitchFamily="49" charset="0"/>
              </a:rPr>
              <a:t>BinarySearch</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target,array</a:t>
            </a:r>
            <a:r>
              <a:rPr lang="en-US" altLang="en-US" b="1" dirty="0">
                <a:latin typeface="Courier New" panose="02070309020205020404" pitchFamily="49" charset="0"/>
                <a:cs typeface="Courier New" panose="02070309020205020404" pitchFamily="49" charset="0"/>
              </a:rPr>
              <a:t>, low, high) {</a:t>
            </a:r>
          </a:p>
          <a:p>
            <a:pPr algn="l" rtl="0" eaLnBrk="1" hangingPunct="1"/>
            <a:r>
              <a:rPr lang="en-US" altLang="en-US" b="1" dirty="0">
                <a:latin typeface="Courier New" panose="02070309020205020404" pitchFamily="49" charset="0"/>
                <a:cs typeface="Courier New" panose="02070309020205020404" pitchFamily="49" charset="0"/>
              </a:rPr>
              <a:t>   if (low &gt; high)then</a:t>
            </a:r>
          </a:p>
          <a:p>
            <a:pPr algn="l" rtl="0" eaLnBrk="1" hangingPunct="1"/>
            <a:r>
              <a:rPr lang="en-US" altLang="en-US" b="1" dirty="0">
                <a:latin typeface="Courier New" panose="02070309020205020404" pitchFamily="49" charset="0"/>
                <a:cs typeface="Courier New" panose="02070309020205020404" pitchFamily="49" charset="0"/>
              </a:rPr>
              <a:t>      return ;</a:t>
            </a:r>
          </a:p>
          <a:p>
            <a:pPr algn="l" rtl="0" eaLnBrk="1" hangingPunct="1"/>
            <a:r>
              <a:rPr lang="en-US" altLang="en-US" b="1" dirty="0">
                <a:latin typeface="Courier New" panose="02070309020205020404" pitchFamily="49" charset="0"/>
                <a:cs typeface="Courier New" panose="02070309020205020404" pitchFamily="49" charset="0"/>
              </a:rPr>
              <a:t>   else {</a:t>
            </a:r>
          </a:p>
          <a:p>
            <a:pPr algn="l" rtl="0" eaLnBrk="1" hangingPunct="1"/>
            <a:r>
              <a:rPr lang="en-US" altLang="en-US" b="1" dirty="0">
                <a:latin typeface="Courier New" panose="02070309020205020404" pitchFamily="49" charset="0"/>
                <a:cs typeface="Courier New" panose="02070309020205020404" pitchFamily="49" charset="0"/>
              </a:rPr>
              <a:t>      middle = (low + high)/2;</a:t>
            </a:r>
          </a:p>
          <a:p>
            <a:pPr algn="l" rtl="0" eaLnBrk="1" hangingPunct="1"/>
            <a:r>
              <a:rPr lang="en-US" altLang="en-US" b="1" dirty="0">
                <a:latin typeface="Courier New" panose="02070309020205020404" pitchFamily="49" charset="0"/>
                <a:cs typeface="Courier New" panose="02070309020205020404" pitchFamily="49" charset="0"/>
              </a:rPr>
              <a:t>      if (array[middle] == target)then</a:t>
            </a:r>
          </a:p>
          <a:p>
            <a:pPr algn="l" rtl="0" eaLnBrk="1" hangingPunct="1"/>
            <a:r>
              <a:rPr lang="en-US" altLang="en-US" b="1" dirty="0">
                <a:latin typeface="Courier New" panose="02070309020205020404" pitchFamily="49" charset="0"/>
                <a:cs typeface="Courier New" panose="02070309020205020404" pitchFamily="49" charset="0"/>
              </a:rPr>
              <a:t>         return middle;</a:t>
            </a:r>
          </a:p>
          <a:p>
            <a:pPr algn="l" rtl="0" eaLnBrk="1" hangingPunct="1"/>
            <a:r>
              <a:rPr lang="en-US" altLang="en-US" b="1" dirty="0">
                <a:latin typeface="Courier New" panose="02070309020205020404" pitchFamily="49" charset="0"/>
                <a:cs typeface="Courier New" panose="02070309020205020404" pitchFamily="49" charset="0"/>
              </a:rPr>
              <a:t>      else if(array[middle] &lt; target)then</a:t>
            </a:r>
          </a:p>
          <a:p>
            <a:pPr algn="l" rtl="0" eaLnBrk="1" hangingPunct="1"/>
            <a:r>
              <a:rPr lang="en-US" altLang="en-US" b="1" dirty="0">
                <a:latin typeface="Courier New" panose="02070309020205020404" pitchFamily="49" charset="0"/>
                <a:cs typeface="Courier New" panose="02070309020205020404" pitchFamily="49" charset="0"/>
              </a:rPr>
              <a:t>         return </a:t>
            </a:r>
            <a:r>
              <a:rPr lang="en-US" altLang="en-US" b="1" dirty="0" err="1">
                <a:latin typeface="Courier New" panose="02070309020205020404" pitchFamily="49" charset="0"/>
                <a:cs typeface="Courier New" panose="02070309020205020404" pitchFamily="49" charset="0"/>
              </a:rPr>
              <a:t>BinarySearch</a:t>
            </a:r>
            <a:r>
              <a:rPr lang="en-US" altLang="en-US" b="1" dirty="0">
                <a:latin typeface="Courier New" panose="02070309020205020404" pitchFamily="49" charset="0"/>
                <a:cs typeface="Courier New" panose="02070309020205020404" pitchFamily="49" charset="0"/>
              </a:rPr>
              <a:t>(target, array, middle + 1, high);</a:t>
            </a:r>
          </a:p>
          <a:p>
            <a:pPr algn="l" rtl="0" eaLnBrk="1" hangingPunct="1"/>
            <a:r>
              <a:rPr lang="en-US" altLang="en-US" b="1" dirty="0">
                <a:latin typeface="Courier New" panose="02070309020205020404" pitchFamily="49" charset="0"/>
                <a:cs typeface="Courier New" panose="02070309020205020404" pitchFamily="49" charset="0"/>
              </a:rPr>
              <a:t>      else</a:t>
            </a:r>
          </a:p>
          <a:p>
            <a:pPr algn="l" rtl="0" eaLnBrk="1" hangingPunct="1"/>
            <a:r>
              <a:rPr lang="en-US" altLang="en-US" b="1" dirty="0">
                <a:latin typeface="Courier New" panose="02070309020205020404" pitchFamily="49" charset="0"/>
                <a:cs typeface="Courier New" panose="02070309020205020404" pitchFamily="49" charset="0"/>
              </a:rPr>
              <a:t>         return </a:t>
            </a:r>
            <a:r>
              <a:rPr lang="en-US" altLang="en-US" b="1" dirty="0" err="1">
                <a:latin typeface="Courier New" panose="02070309020205020404" pitchFamily="49" charset="0"/>
                <a:cs typeface="Courier New" panose="02070309020205020404" pitchFamily="49" charset="0"/>
              </a:rPr>
              <a:t>BinarySearch</a:t>
            </a:r>
            <a:r>
              <a:rPr lang="en-US" altLang="en-US" b="1" dirty="0">
                <a:latin typeface="Courier New" panose="02070309020205020404" pitchFamily="49" charset="0"/>
                <a:cs typeface="Courier New" panose="02070309020205020404" pitchFamily="49" charset="0"/>
              </a:rPr>
              <a:t>(target, array, low, middle - 1);</a:t>
            </a:r>
          </a:p>
          <a:p>
            <a:pPr algn="l" rtl="0" eaLnBrk="1" hangingPunct="1"/>
            <a:r>
              <a:rPr lang="en-US" altLang="en-US" b="1" dirty="0">
                <a:latin typeface="Courier New" panose="02070309020205020404" pitchFamily="49" charset="0"/>
                <a:cs typeface="Courier New" panose="02070309020205020404" pitchFamily="49" charset="0"/>
              </a:rPr>
              <a:t>     } </a:t>
            </a:r>
          </a:p>
          <a:p>
            <a:pPr algn="l" rtl="0" eaLnBrk="1" hangingPunct="1"/>
            <a:r>
              <a:rPr lang="en-US" altLang="en-US" b="1" dirty="0">
                <a:latin typeface="Courier New" panose="02070309020205020404" pitchFamily="49" charset="0"/>
                <a:cs typeface="Courier New" panose="02070309020205020404" pitchFamily="49" charset="0"/>
              </a:rPr>
              <a:t>} </a:t>
            </a:r>
          </a:p>
        </p:txBody>
      </p:sp>
      <p:sp>
        <p:nvSpPr>
          <p:cNvPr id="8" name="Rectangle 7">
            <a:extLst>
              <a:ext uri="{FF2B5EF4-FFF2-40B4-BE49-F238E27FC236}">
                <a16:creationId xmlns:a16="http://schemas.microsoft.com/office/drawing/2014/main" id="{FBD8AB88-A298-47F4-B61B-16BCAA342DD8}"/>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42E795-07EC-40E9-943B-2A5D40C21BEE}"/>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Words>2462</Words>
  <Application>Microsoft Office PowerPoint</Application>
  <PresentationFormat>Widescreen</PresentationFormat>
  <Paragraphs>268</Paragraphs>
  <Slides>35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Black</vt:lpstr>
      <vt:lpstr>Calibri</vt:lpstr>
      <vt:lpstr>Calibri Light</vt:lpstr>
      <vt:lpstr>Courier New</vt:lpstr>
      <vt:lpstr>Roboto</vt:lpstr>
      <vt:lpstr>Office Theme</vt:lpstr>
      <vt:lpstr>UNIT-I Analysis of the Recursive and Iterative Algorithms by  Dr. N. Subhash Chandra, Professor, CVRCE. Source: Web resources and Computer Algorithms by Horowitz, Sahani &amp; Rajasekaran</vt:lpstr>
      <vt:lpstr>PowerPoint Presentation</vt:lpstr>
      <vt:lpstr>Algorithms</vt:lpstr>
      <vt:lpstr>Algorithms</vt:lpstr>
      <vt:lpstr>Difference between Recursive and Iterative Algorithms</vt:lpstr>
      <vt:lpstr>Recursive Algorithms</vt:lpstr>
      <vt:lpstr>Example: Recursive Sum</vt:lpstr>
      <vt:lpstr>Recursive Factorial Algorithm</vt:lpstr>
      <vt:lpstr>Recursive Binary Search</vt:lpstr>
      <vt:lpstr>Analysis of Recursive Binary Search </vt:lpstr>
      <vt:lpstr>Recursive Fibonacci number Algorithm</vt:lpstr>
      <vt:lpstr>Tower of Hanoi</vt:lpstr>
      <vt:lpstr>Tower of Hanoi</vt:lpstr>
      <vt:lpstr>Algorithm TOH</vt:lpstr>
      <vt:lpstr>Analysis of Recursive Towers of Hanoi Algorithm </vt:lpstr>
      <vt:lpstr>Permutation Generator</vt:lpstr>
      <vt:lpstr>Permutation Generator</vt:lpstr>
      <vt:lpstr>Algorithm for Permutation generator</vt:lpstr>
      <vt:lpstr>Analysis of Permutation Generator</vt:lpstr>
      <vt:lpstr>PowerPoint Presentation</vt:lpstr>
      <vt:lpstr>Sum of Elements in array (Iterative Algorithm)</vt:lpstr>
      <vt:lpstr>Search an element in array (Iterative Algorithm)</vt:lpstr>
      <vt:lpstr>PowerPoint Presentation</vt:lpstr>
      <vt:lpstr>PowerPoint Presentation</vt:lpstr>
      <vt:lpstr>PowerPoint Presentation</vt:lpstr>
      <vt:lpstr>PowerPoint Presentation</vt:lpstr>
      <vt:lpstr>PowerPoint Presentation</vt:lpstr>
      <vt:lpstr>PowerPoint Presentation</vt:lpstr>
      <vt:lpstr>Proving an Algorithm’s Correctness</vt:lpstr>
      <vt:lpstr>Brute Force Approach</vt:lpstr>
      <vt:lpstr>Example 1</vt:lpstr>
      <vt:lpstr>Brute Force Solution</vt:lpstr>
      <vt:lpstr>Store and Reuse method:</vt:lpstr>
      <vt:lpstr>Example: Store Method</vt:lpstr>
      <vt:lpstr>Reuse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 Analysis of the Recursive and Iterative Algorithms by  Dr. N. Subhash Chandra, Professor, CVRCE. Source: Web resources and Computer Algorithms by Horowitz, Sahani &amp; Rajasekaran</dc:title>
  <dc:creator>Subhash Chandra N</dc:creator>
  <cp:lastModifiedBy>Prof.Subhash chandra</cp:lastModifiedBy>
  <cp:revision>35</cp:revision>
  <cp:lastPrinted>2021-09-14T08:02:34Z</cp:lastPrinted>
  <dcterms:created xsi:type="dcterms:W3CDTF">2020-07-27T13:09:04Z</dcterms:created>
  <dcterms:modified xsi:type="dcterms:W3CDTF">2022-02-15T05:40:48Z</dcterms:modified>
</cp:coreProperties>
</file>